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76"/>
  </p:notesMasterIdLst>
  <p:sldIdLst>
    <p:sldId id="256" r:id="rId4"/>
    <p:sldId id="257" r:id="rId5"/>
    <p:sldId id="258" r:id="rId6"/>
    <p:sldId id="260" r:id="rId7"/>
    <p:sldId id="261" r:id="rId8"/>
    <p:sldId id="262" r:id="rId9"/>
    <p:sldId id="263" r:id="rId10"/>
    <p:sldId id="264" r:id="rId11"/>
    <p:sldId id="265" r:id="rId12"/>
    <p:sldId id="266" r:id="rId13"/>
    <p:sldId id="259" r:id="rId14"/>
    <p:sldId id="267" r:id="rId15"/>
    <p:sldId id="268" r:id="rId16"/>
    <p:sldId id="269" r:id="rId17"/>
    <p:sldId id="270" r:id="rId18"/>
    <p:sldId id="271" r:id="rId19"/>
    <p:sldId id="273" r:id="rId20"/>
    <p:sldId id="274" r:id="rId21"/>
    <p:sldId id="275" r:id="rId22"/>
    <p:sldId id="276" r:id="rId23"/>
    <p:sldId id="328" r:id="rId24"/>
    <p:sldId id="329" r:id="rId25"/>
    <p:sldId id="330" r:id="rId26"/>
    <p:sldId id="279" r:id="rId27"/>
    <p:sldId id="277" r:id="rId28"/>
    <p:sldId id="278" r:id="rId29"/>
    <p:sldId id="280" r:id="rId30"/>
    <p:sldId id="281" r:id="rId31"/>
    <p:sldId id="282" r:id="rId32"/>
    <p:sldId id="283" r:id="rId33"/>
    <p:sldId id="291" r:id="rId34"/>
    <p:sldId id="285" r:id="rId35"/>
    <p:sldId id="286" r:id="rId36"/>
    <p:sldId id="287" r:id="rId37"/>
    <p:sldId id="288" r:id="rId38"/>
    <p:sldId id="289" r:id="rId39"/>
    <p:sldId id="290" r:id="rId40"/>
    <p:sldId id="292" r:id="rId41"/>
    <p:sldId id="293" r:id="rId42"/>
    <p:sldId id="294" r:id="rId43"/>
    <p:sldId id="295" r:id="rId44"/>
    <p:sldId id="296" r:id="rId45"/>
    <p:sldId id="297" r:id="rId46"/>
    <p:sldId id="298" r:id="rId47"/>
    <p:sldId id="299" r:id="rId48"/>
    <p:sldId id="300" r:id="rId49"/>
    <p:sldId id="303" r:id="rId50"/>
    <p:sldId id="301" r:id="rId51"/>
    <p:sldId id="302"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x="12192000" cy="6858000"/>
  <p:notesSz cx="6858000" cy="9144000"/>
  <p:defaultText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84"/>
    <p:restoredTop sz="94681"/>
  </p:normalViewPr>
  <p:slideViewPr>
    <p:cSldViewPr snapToGrid="0">
      <p:cViewPr varScale="1">
        <p:scale>
          <a:sx n="96" d="100"/>
          <a:sy n="96" d="100"/>
        </p:scale>
        <p:origin x="168"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9E566-3221-436B-8957-EC97490B89F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8679750B-153D-4AA1-8BE6-DCDC451B8BC1}">
      <dgm:prSet/>
      <dgm:spPr/>
      <dgm:t>
        <a:bodyPr/>
        <a:lstStyle/>
        <a:p>
          <a:r>
            <a:rPr lang="en-US" dirty="0"/>
            <a:t>This dataset contains the exam scores of 6378 students and their performance on the same exam</a:t>
          </a:r>
        </a:p>
      </dgm:t>
    </dgm:pt>
    <dgm:pt modelId="{AE57F76F-08EA-4F57-BD94-2693476C5DA2}" type="parTrans" cxnId="{7C05C6AE-7565-49E6-97FD-8F544CEA5258}">
      <dgm:prSet/>
      <dgm:spPr/>
      <dgm:t>
        <a:bodyPr/>
        <a:lstStyle/>
        <a:p>
          <a:endParaRPr lang="en-US"/>
        </a:p>
      </dgm:t>
    </dgm:pt>
    <dgm:pt modelId="{56367C40-5C2F-45A4-9240-417994CA48BF}" type="sibTrans" cxnId="{7C05C6AE-7565-49E6-97FD-8F544CEA5258}">
      <dgm:prSet/>
      <dgm:spPr/>
      <dgm:t>
        <a:bodyPr/>
        <a:lstStyle/>
        <a:p>
          <a:endParaRPr lang="en-US"/>
        </a:p>
      </dgm:t>
    </dgm:pt>
    <dgm:pt modelId="{B7BA6562-B764-4E4B-85BC-C652850369AF}">
      <dgm:prSet/>
      <dgm:spPr/>
      <dgm:t>
        <a:bodyPr/>
        <a:lstStyle/>
        <a:p>
          <a:r>
            <a:rPr lang="en-US"/>
            <a:t>It also contains other demographic details like gender, extracurricular involvement, parental education level, education type, etc. </a:t>
          </a:r>
        </a:p>
      </dgm:t>
    </dgm:pt>
    <dgm:pt modelId="{607CCCD4-3F35-4E5F-B939-9C54A2D7EDC9}" type="parTrans" cxnId="{ACB9BB14-3BB4-4049-80D2-3C63E6FC9833}">
      <dgm:prSet/>
      <dgm:spPr/>
      <dgm:t>
        <a:bodyPr/>
        <a:lstStyle/>
        <a:p>
          <a:endParaRPr lang="en-US"/>
        </a:p>
      </dgm:t>
    </dgm:pt>
    <dgm:pt modelId="{BE5C2FA4-0A3E-41DB-9CC9-39BB247D987E}" type="sibTrans" cxnId="{ACB9BB14-3BB4-4049-80D2-3C63E6FC9833}">
      <dgm:prSet/>
      <dgm:spPr/>
      <dgm:t>
        <a:bodyPr/>
        <a:lstStyle/>
        <a:p>
          <a:endParaRPr lang="en-US"/>
        </a:p>
      </dgm:t>
    </dgm:pt>
    <dgm:pt modelId="{8711E2C8-002E-664E-AB9C-976CA546346F}" type="pres">
      <dgm:prSet presAssocID="{8DF9E566-3221-436B-8957-EC97490B89F5}" presName="hierChild1" presStyleCnt="0">
        <dgm:presLayoutVars>
          <dgm:chPref val="1"/>
          <dgm:dir/>
          <dgm:animOne val="branch"/>
          <dgm:animLvl val="lvl"/>
          <dgm:resizeHandles/>
        </dgm:presLayoutVars>
      </dgm:prSet>
      <dgm:spPr/>
    </dgm:pt>
    <dgm:pt modelId="{94C55A52-12F2-CA46-BC71-064E984B1B94}" type="pres">
      <dgm:prSet presAssocID="{8679750B-153D-4AA1-8BE6-DCDC451B8BC1}" presName="hierRoot1" presStyleCnt="0"/>
      <dgm:spPr/>
    </dgm:pt>
    <dgm:pt modelId="{4C9BB0DF-9093-E847-8AF8-AC65E8DB8C1A}" type="pres">
      <dgm:prSet presAssocID="{8679750B-153D-4AA1-8BE6-DCDC451B8BC1}" presName="composite" presStyleCnt="0"/>
      <dgm:spPr/>
    </dgm:pt>
    <dgm:pt modelId="{F4308762-76AC-B140-AA0E-C79A5C430035}" type="pres">
      <dgm:prSet presAssocID="{8679750B-153D-4AA1-8BE6-DCDC451B8BC1}" presName="background" presStyleLbl="node0" presStyleIdx="0" presStyleCnt="2"/>
      <dgm:spPr/>
    </dgm:pt>
    <dgm:pt modelId="{0946EF8E-2EB2-7E43-AC28-A483C09D35A3}" type="pres">
      <dgm:prSet presAssocID="{8679750B-153D-4AA1-8BE6-DCDC451B8BC1}" presName="text" presStyleLbl="fgAcc0" presStyleIdx="0" presStyleCnt="2">
        <dgm:presLayoutVars>
          <dgm:chPref val="3"/>
        </dgm:presLayoutVars>
      </dgm:prSet>
      <dgm:spPr/>
    </dgm:pt>
    <dgm:pt modelId="{51835AA7-FFA6-E044-A779-361EADFCC648}" type="pres">
      <dgm:prSet presAssocID="{8679750B-153D-4AA1-8BE6-DCDC451B8BC1}" presName="hierChild2" presStyleCnt="0"/>
      <dgm:spPr/>
    </dgm:pt>
    <dgm:pt modelId="{505D023D-5354-CA4D-B99B-EA6547ECE873}" type="pres">
      <dgm:prSet presAssocID="{B7BA6562-B764-4E4B-85BC-C652850369AF}" presName="hierRoot1" presStyleCnt="0"/>
      <dgm:spPr/>
    </dgm:pt>
    <dgm:pt modelId="{7B559412-6161-344F-8E55-91A3A15ED09E}" type="pres">
      <dgm:prSet presAssocID="{B7BA6562-B764-4E4B-85BC-C652850369AF}" presName="composite" presStyleCnt="0"/>
      <dgm:spPr/>
    </dgm:pt>
    <dgm:pt modelId="{45B95721-9893-D84C-9312-45ED4CA3868A}" type="pres">
      <dgm:prSet presAssocID="{B7BA6562-B764-4E4B-85BC-C652850369AF}" presName="background" presStyleLbl="node0" presStyleIdx="1" presStyleCnt="2"/>
      <dgm:spPr/>
    </dgm:pt>
    <dgm:pt modelId="{C5A8F7A2-1348-0542-A399-86D0300B5BEC}" type="pres">
      <dgm:prSet presAssocID="{B7BA6562-B764-4E4B-85BC-C652850369AF}" presName="text" presStyleLbl="fgAcc0" presStyleIdx="1" presStyleCnt="2">
        <dgm:presLayoutVars>
          <dgm:chPref val="3"/>
        </dgm:presLayoutVars>
      </dgm:prSet>
      <dgm:spPr/>
    </dgm:pt>
    <dgm:pt modelId="{FC21B8D3-D183-2649-AA16-DA789C673D18}" type="pres">
      <dgm:prSet presAssocID="{B7BA6562-B764-4E4B-85BC-C652850369AF}" presName="hierChild2" presStyleCnt="0"/>
      <dgm:spPr/>
    </dgm:pt>
  </dgm:ptLst>
  <dgm:cxnLst>
    <dgm:cxn modelId="{ACB9BB14-3BB4-4049-80D2-3C63E6FC9833}" srcId="{8DF9E566-3221-436B-8957-EC97490B89F5}" destId="{B7BA6562-B764-4E4B-85BC-C652850369AF}" srcOrd="1" destOrd="0" parTransId="{607CCCD4-3F35-4E5F-B939-9C54A2D7EDC9}" sibTransId="{BE5C2FA4-0A3E-41DB-9CC9-39BB247D987E}"/>
    <dgm:cxn modelId="{A035441C-0815-BB4D-9835-0D0F041A5143}" type="presOf" srcId="{8DF9E566-3221-436B-8957-EC97490B89F5}" destId="{8711E2C8-002E-664E-AB9C-976CA546346F}" srcOrd="0" destOrd="0" presId="urn:microsoft.com/office/officeart/2005/8/layout/hierarchy1"/>
    <dgm:cxn modelId="{CD504B67-57DC-2B45-A823-4A1EE2859DF0}" type="presOf" srcId="{8679750B-153D-4AA1-8BE6-DCDC451B8BC1}" destId="{0946EF8E-2EB2-7E43-AC28-A483C09D35A3}" srcOrd="0" destOrd="0" presId="urn:microsoft.com/office/officeart/2005/8/layout/hierarchy1"/>
    <dgm:cxn modelId="{27C682AE-B0EE-BA45-BFC7-62BA86F4EA37}" type="presOf" srcId="{B7BA6562-B764-4E4B-85BC-C652850369AF}" destId="{C5A8F7A2-1348-0542-A399-86D0300B5BEC}" srcOrd="0" destOrd="0" presId="urn:microsoft.com/office/officeart/2005/8/layout/hierarchy1"/>
    <dgm:cxn modelId="{7C05C6AE-7565-49E6-97FD-8F544CEA5258}" srcId="{8DF9E566-3221-436B-8957-EC97490B89F5}" destId="{8679750B-153D-4AA1-8BE6-DCDC451B8BC1}" srcOrd="0" destOrd="0" parTransId="{AE57F76F-08EA-4F57-BD94-2693476C5DA2}" sibTransId="{56367C40-5C2F-45A4-9240-417994CA48BF}"/>
    <dgm:cxn modelId="{F2254DD3-98A5-9449-8E9C-707F831E36EE}" type="presParOf" srcId="{8711E2C8-002E-664E-AB9C-976CA546346F}" destId="{94C55A52-12F2-CA46-BC71-064E984B1B94}" srcOrd="0" destOrd="0" presId="urn:microsoft.com/office/officeart/2005/8/layout/hierarchy1"/>
    <dgm:cxn modelId="{F4AFEB56-C9C5-8545-8537-DCFEC0A65AE0}" type="presParOf" srcId="{94C55A52-12F2-CA46-BC71-064E984B1B94}" destId="{4C9BB0DF-9093-E847-8AF8-AC65E8DB8C1A}" srcOrd="0" destOrd="0" presId="urn:microsoft.com/office/officeart/2005/8/layout/hierarchy1"/>
    <dgm:cxn modelId="{F4268FBD-2AAF-2443-9BF6-58C95340DE15}" type="presParOf" srcId="{4C9BB0DF-9093-E847-8AF8-AC65E8DB8C1A}" destId="{F4308762-76AC-B140-AA0E-C79A5C430035}" srcOrd="0" destOrd="0" presId="urn:microsoft.com/office/officeart/2005/8/layout/hierarchy1"/>
    <dgm:cxn modelId="{66D2EB18-C80D-8049-92A2-6C5A79B0B8CB}" type="presParOf" srcId="{4C9BB0DF-9093-E847-8AF8-AC65E8DB8C1A}" destId="{0946EF8E-2EB2-7E43-AC28-A483C09D35A3}" srcOrd="1" destOrd="0" presId="urn:microsoft.com/office/officeart/2005/8/layout/hierarchy1"/>
    <dgm:cxn modelId="{68587512-D64D-C241-A30B-59E166795526}" type="presParOf" srcId="{94C55A52-12F2-CA46-BC71-064E984B1B94}" destId="{51835AA7-FFA6-E044-A779-361EADFCC648}" srcOrd="1" destOrd="0" presId="urn:microsoft.com/office/officeart/2005/8/layout/hierarchy1"/>
    <dgm:cxn modelId="{F9394AC3-E509-EB44-A554-CCA06A11C02F}" type="presParOf" srcId="{8711E2C8-002E-664E-AB9C-976CA546346F}" destId="{505D023D-5354-CA4D-B99B-EA6547ECE873}" srcOrd="1" destOrd="0" presId="urn:microsoft.com/office/officeart/2005/8/layout/hierarchy1"/>
    <dgm:cxn modelId="{6BCAF066-3168-FC4C-850E-C33328C5E842}" type="presParOf" srcId="{505D023D-5354-CA4D-B99B-EA6547ECE873}" destId="{7B559412-6161-344F-8E55-91A3A15ED09E}" srcOrd="0" destOrd="0" presId="urn:microsoft.com/office/officeart/2005/8/layout/hierarchy1"/>
    <dgm:cxn modelId="{B7EA2A96-9B24-8C4F-B2E8-66D5A5F7ACF1}" type="presParOf" srcId="{7B559412-6161-344F-8E55-91A3A15ED09E}" destId="{45B95721-9893-D84C-9312-45ED4CA3868A}" srcOrd="0" destOrd="0" presId="urn:microsoft.com/office/officeart/2005/8/layout/hierarchy1"/>
    <dgm:cxn modelId="{8E64E377-6AE2-7C44-9F10-004B2CF62C46}" type="presParOf" srcId="{7B559412-6161-344F-8E55-91A3A15ED09E}" destId="{C5A8F7A2-1348-0542-A399-86D0300B5BEC}" srcOrd="1" destOrd="0" presId="urn:microsoft.com/office/officeart/2005/8/layout/hierarchy1"/>
    <dgm:cxn modelId="{A693EF5A-F32D-7E48-A880-8A19F36CB69F}" type="presParOf" srcId="{505D023D-5354-CA4D-B99B-EA6547ECE873}" destId="{FC21B8D3-D183-2649-AA16-DA789C673D1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08762-76AC-B140-AA0E-C79A5C430035}">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46EF8E-2EB2-7E43-AC28-A483C09D35A3}">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This dataset contains the exam scores of 6378 students and their performance on the same exam</a:t>
          </a:r>
        </a:p>
      </dsp:txBody>
      <dsp:txXfrm>
        <a:off x="608661" y="692298"/>
        <a:ext cx="4508047" cy="2799040"/>
      </dsp:txXfrm>
    </dsp:sp>
    <dsp:sp modelId="{45B95721-9893-D84C-9312-45ED4CA3868A}">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8F7A2-1348-0542-A399-86D0300B5BEC}">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It also contains other demographic details like gender, extracurricular involvement, parental education level, education type, etc. </a:t>
          </a:r>
        </a:p>
      </dsp:txBody>
      <dsp:txXfrm>
        <a:off x="6331365" y="692298"/>
        <a:ext cx="4508047" cy="27990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6E879C-A1D7-E847-8E96-02597836E95B}"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49460-047D-2E40-89AB-A818D3E143E9}" type="slidenum">
              <a:rPr lang="en-US" smtClean="0"/>
              <a:t>‹#›</a:t>
            </a:fld>
            <a:endParaRPr lang="en-US"/>
          </a:p>
        </p:txBody>
      </p:sp>
    </p:spTree>
    <p:extLst>
      <p:ext uri="{BB962C8B-B14F-4D97-AF65-F5344CB8AC3E}">
        <p14:creationId xmlns:p14="http://schemas.microsoft.com/office/powerpoint/2010/main" val="1173639490"/>
      </p:ext>
    </p:extLst>
  </p:cSld>
  <p:clrMap bg1="lt1" tx1="dk1" bg2="lt2" tx2="dk2" accent1="accent1" accent2="accent2" accent3="accent3" accent4="accent4" accent5="accent5" accent6="accent6" hlink="hlink" folHlink="folHlink"/>
  <p:notesStyle>
    <a:lvl1pPr marL="0" algn="l" defTabSz="914341" rtl="0" eaLnBrk="1" latinLnBrk="0" hangingPunct="1">
      <a:defRPr sz="1200" kern="1200">
        <a:solidFill>
          <a:schemeClr val="tx1"/>
        </a:solidFill>
        <a:latin typeface="+mn-lt"/>
        <a:ea typeface="+mn-ea"/>
        <a:cs typeface="+mn-cs"/>
      </a:defRPr>
    </a:lvl1pPr>
    <a:lvl2pPr marL="457171" algn="l" defTabSz="914341" rtl="0" eaLnBrk="1" latinLnBrk="0" hangingPunct="1">
      <a:defRPr sz="1200" kern="1200">
        <a:solidFill>
          <a:schemeClr val="tx1"/>
        </a:solidFill>
        <a:latin typeface="+mn-lt"/>
        <a:ea typeface="+mn-ea"/>
        <a:cs typeface="+mn-cs"/>
      </a:defRPr>
    </a:lvl2pPr>
    <a:lvl3pPr marL="914341" algn="l" defTabSz="914341" rtl="0" eaLnBrk="1" latinLnBrk="0" hangingPunct="1">
      <a:defRPr sz="1200" kern="1200">
        <a:solidFill>
          <a:schemeClr val="tx1"/>
        </a:solidFill>
        <a:latin typeface="+mn-lt"/>
        <a:ea typeface="+mn-ea"/>
        <a:cs typeface="+mn-cs"/>
      </a:defRPr>
    </a:lvl3pPr>
    <a:lvl4pPr marL="1371512" algn="l" defTabSz="914341" rtl="0" eaLnBrk="1" latinLnBrk="0" hangingPunct="1">
      <a:defRPr sz="1200" kern="1200">
        <a:solidFill>
          <a:schemeClr val="tx1"/>
        </a:solidFill>
        <a:latin typeface="+mn-lt"/>
        <a:ea typeface="+mn-ea"/>
        <a:cs typeface="+mn-cs"/>
      </a:defRPr>
    </a:lvl4pPr>
    <a:lvl5pPr marL="1828683" algn="l" defTabSz="914341" rtl="0" eaLnBrk="1" latinLnBrk="0" hangingPunct="1">
      <a:defRPr sz="1200" kern="1200">
        <a:solidFill>
          <a:schemeClr val="tx1"/>
        </a:solidFill>
        <a:latin typeface="+mn-lt"/>
        <a:ea typeface="+mn-ea"/>
        <a:cs typeface="+mn-cs"/>
      </a:defRPr>
    </a:lvl5pPr>
    <a:lvl6pPr marL="2285854" algn="l" defTabSz="914341" rtl="0" eaLnBrk="1" latinLnBrk="0" hangingPunct="1">
      <a:defRPr sz="1200" kern="1200">
        <a:solidFill>
          <a:schemeClr val="tx1"/>
        </a:solidFill>
        <a:latin typeface="+mn-lt"/>
        <a:ea typeface="+mn-ea"/>
        <a:cs typeface="+mn-cs"/>
      </a:defRPr>
    </a:lvl6pPr>
    <a:lvl7pPr marL="2743024" algn="l" defTabSz="914341" rtl="0" eaLnBrk="1" latinLnBrk="0" hangingPunct="1">
      <a:defRPr sz="1200" kern="1200">
        <a:solidFill>
          <a:schemeClr val="tx1"/>
        </a:solidFill>
        <a:latin typeface="+mn-lt"/>
        <a:ea typeface="+mn-ea"/>
        <a:cs typeface="+mn-cs"/>
      </a:defRPr>
    </a:lvl7pPr>
    <a:lvl8pPr marL="3200195" algn="l" defTabSz="914341" rtl="0" eaLnBrk="1" latinLnBrk="0" hangingPunct="1">
      <a:defRPr sz="1200" kern="1200">
        <a:solidFill>
          <a:schemeClr val="tx1"/>
        </a:solidFill>
        <a:latin typeface="+mn-lt"/>
        <a:ea typeface="+mn-ea"/>
        <a:cs typeface="+mn-cs"/>
      </a:defRPr>
    </a:lvl8pPr>
    <a:lvl9pPr marL="3657366" algn="l" defTabSz="9143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E49460-047D-2E40-89AB-A818D3E143E9}" type="slidenum">
              <a:rPr lang="en-US" smtClean="0"/>
              <a:t>1</a:t>
            </a:fld>
            <a:endParaRPr lang="en-US"/>
          </a:p>
        </p:txBody>
      </p:sp>
    </p:spTree>
    <p:extLst>
      <p:ext uri="{BB962C8B-B14F-4D97-AF65-F5344CB8AC3E}">
        <p14:creationId xmlns:p14="http://schemas.microsoft.com/office/powerpoint/2010/main" val="3693820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t-test; box plot; density plots</a:t>
            </a:r>
          </a:p>
        </p:txBody>
      </p:sp>
      <p:sp>
        <p:nvSpPr>
          <p:cNvPr id="4" name="Slide Number Placeholder 3"/>
          <p:cNvSpPr>
            <a:spLocks noGrp="1"/>
          </p:cNvSpPr>
          <p:nvPr>
            <p:ph type="sldNum" sz="quarter" idx="5"/>
          </p:nvPr>
        </p:nvSpPr>
        <p:spPr/>
        <p:txBody>
          <a:bodyPr/>
          <a:lstStyle/>
          <a:p>
            <a:fld id="{BE64AE9B-BEC4-924C-956A-DAD9B25D7C52}" type="slidenum">
              <a:rPr lang="en-US" smtClean="0"/>
              <a:t>32</a:t>
            </a:fld>
            <a:endParaRPr lang="en-US"/>
          </a:p>
        </p:txBody>
      </p:sp>
    </p:spTree>
    <p:extLst>
      <p:ext uri="{BB962C8B-B14F-4D97-AF65-F5344CB8AC3E}">
        <p14:creationId xmlns:p14="http://schemas.microsoft.com/office/powerpoint/2010/main" val="4083977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ANOVA test and table, and correlation plots </a:t>
            </a:r>
          </a:p>
        </p:txBody>
      </p:sp>
      <p:sp>
        <p:nvSpPr>
          <p:cNvPr id="4" name="Slide Number Placeholder 3"/>
          <p:cNvSpPr>
            <a:spLocks noGrp="1"/>
          </p:cNvSpPr>
          <p:nvPr>
            <p:ph type="sldNum" sz="quarter" idx="5"/>
          </p:nvPr>
        </p:nvSpPr>
        <p:spPr/>
        <p:txBody>
          <a:bodyPr/>
          <a:lstStyle/>
          <a:p>
            <a:fld id="{BE64AE9B-BEC4-924C-956A-DAD9B25D7C52}" type="slidenum">
              <a:rPr lang="en-US" smtClean="0"/>
              <a:t>33</a:t>
            </a:fld>
            <a:endParaRPr lang="en-US"/>
          </a:p>
        </p:txBody>
      </p:sp>
    </p:spTree>
    <p:extLst>
      <p:ext uri="{BB962C8B-B14F-4D97-AF65-F5344CB8AC3E}">
        <p14:creationId xmlns:p14="http://schemas.microsoft.com/office/powerpoint/2010/main" val="25697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B0370-32EE-56C6-A947-2305603862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235323-99B2-912D-6C64-F57E0F2DD6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6EEC7B-9589-B781-0C18-5F9AD5C245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F88285-595F-ED63-1EBB-F6E88CFC005E}"/>
              </a:ext>
            </a:extLst>
          </p:cNvPr>
          <p:cNvSpPr>
            <a:spLocks noGrp="1"/>
          </p:cNvSpPr>
          <p:nvPr>
            <p:ph type="sldNum" sz="quarter" idx="5"/>
          </p:nvPr>
        </p:nvSpPr>
        <p:spPr/>
        <p:txBody>
          <a:bodyPr/>
          <a:lstStyle/>
          <a:p>
            <a:fld id="{4FE49460-047D-2E40-89AB-A818D3E143E9}" type="slidenum">
              <a:rPr lang="en-US" smtClean="0"/>
              <a:t>2</a:t>
            </a:fld>
            <a:endParaRPr lang="en-US"/>
          </a:p>
        </p:txBody>
      </p:sp>
    </p:spTree>
    <p:extLst>
      <p:ext uri="{BB962C8B-B14F-4D97-AF65-F5344CB8AC3E}">
        <p14:creationId xmlns:p14="http://schemas.microsoft.com/office/powerpoint/2010/main" val="4159613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c193ed00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c193ed0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1c193ed00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1c193ed0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1c193ed00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c193ed00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c193ed00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1c193ed00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Left to right: Chinstrap, Gentoo, Adelie</a:t>
            </a:r>
          </a:p>
        </p:txBody>
      </p:sp>
      <p:sp>
        <p:nvSpPr>
          <p:cNvPr id="4" name="Slide Number Placeholder 3"/>
          <p:cNvSpPr>
            <a:spLocks noGrp="1"/>
          </p:cNvSpPr>
          <p:nvPr>
            <p:ph type="sldNum" sz="quarter" idx="5"/>
          </p:nvPr>
        </p:nvSpPr>
        <p:spPr/>
        <p:txBody>
          <a:bodyPr/>
          <a:lstStyle/>
          <a:p>
            <a:fld id="{0B798CD9-7593-EB4E-AC5A-24A76FA704F9}" type="slidenum">
              <a:rPr lang="en-US" smtClean="0"/>
              <a:t>27</a:t>
            </a:fld>
            <a:endParaRPr lang="en-US"/>
          </a:p>
        </p:txBody>
      </p:sp>
    </p:spTree>
    <p:extLst>
      <p:ext uri="{BB962C8B-B14F-4D97-AF65-F5344CB8AC3E}">
        <p14:creationId xmlns:p14="http://schemas.microsoft.com/office/powerpoint/2010/main" val="87412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B975C-5F0A-052B-1030-9B6AE257F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90CB5-6AD2-1290-EA90-043530FC1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25D86-2C1B-3DE7-C784-27C48DEBD32F}"/>
              </a:ext>
            </a:extLst>
          </p:cNvPr>
          <p:cNvSpPr>
            <a:spLocks noGrp="1"/>
          </p:cNvSpPr>
          <p:nvPr>
            <p:ph type="body" idx="1"/>
          </p:nvPr>
        </p:nvSpPr>
        <p:spPr/>
        <p:txBody>
          <a:bodyPr/>
          <a:lstStyle/>
          <a:p>
            <a:r>
              <a:rPr lang="en-US" dirty="0"/>
              <a:t>Insert demographic table explaining basic n numbers </a:t>
            </a:r>
          </a:p>
        </p:txBody>
      </p:sp>
      <p:sp>
        <p:nvSpPr>
          <p:cNvPr id="4" name="Slide Number Placeholder 3">
            <a:extLst>
              <a:ext uri="{FF2B5EF4-FFF2-40B4-BE49-F238E27FC236}">
                <a16:creationId xmlns:a16="http://schemas.microsoft.com/office/drawing/2014/main" id="{3AA1724F-A23A-A4C1-5B91-E9ACB05E6D85}"/>
              </a:ext>
            </a:extLst>
          </p:cNvPr>
          <p:cNvSpPr>
            <a:spLocks noGrp="1"/>
          </p:cNvSpPr>
          <p:nvPr>
            <p:ph type="sldNum" sz="quarter" idx="5"/>
          </p:nvPr>
        </p:nvSpPr>
        <p:spPr/>
        <p:txBody>
          <a:bodyPr/>
          <a:lstStyle/>
          <a:p>
            <a:fld id="{BE64AE9B-BEC4-924C-956A-DAD9B25D7C52}" type="slidenum">
              <a:rPr lang="en-US" smtClean="0"/>
              <a:t>30</a:t>
            </a:fld>
            <a:endParaRPr lang="en-US"/>
          </a:p>
        </p:txBody>
      </p:sp>
    </p:spTree>
    <p:extLst>
      <p:ext uri="{BB962C8B-B14F-4D97-AF65-F5344CB8AC3E}">
        <p14:creationId xmlns:p14="http://schemas.microsoft.com/office/powerpoint/2010/main" val="818656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demographic table explaining basic n numbers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4AE9B-BEC4-924C-956A-DAD9B25D7C5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47856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67A6-2E00-F2E3-6A1B-7D2112F2BE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143464-1BDD-0D18-4C2A-FE388756E68E}"/>
              </a:ext>
            </a:extLst>
          </p:cNvPr>
          <p:cNvSpPr>
            <a:spLocks noGrp="1"/>
          </p:cNvSpPr>
          <p:nvPr>
            <p:ph type="subTitle" idx="1"/>
          </p:nvPr>
        </p:nvSpPr>
        <p:spPr>
          <a:xfrm>
            <a:off x="1524000" y="3602038"/>
            <a:ext cx="9144000" cy="1655762"/>
          </a:xfrm>
        </p:spPr>
        <p:txBody>
          <a:bodyPr/>
          <a:lstStyle>
            <a:lvl1pPr marL="0" indent="0" algn="ctr">
              <a:buNone/>
              <a:defRPr sz="2400"/>
            </a:lvl1pPr>
            <a:lvl2pPr marL="457237" indent="0" algn="ctr">
              <a:buNone/>
              <a:defRPr sz="2000"/>
            </a:lvl2pPr>
            <a:lvl3pPr marL="914473" indent="0" algn="ctr">
              <a:buNone/>
              <a:defRPr sz="1800"/>
            </a:lvl3pPr>
            <a:lvl4pPr marL="1371710" indent="0" algn="ctr">
              <a:buNone/>
              <a:defRPr sz="1600"/>
            </a:lvl4pPr>
            <a:lvl5pPr marL="1828946" indent="0" algn="ctr">
              <a:buNone/>
              <a:defRPr sz="1600"/>
            </a:lvl5pPr>
            <a:lvl6pPr marL="2286183" indent="0" algn="ctr">
              <a:buNone/>
              <a:defRPr sz="1600"/>
            </a:lvl6pPr>
            <a:lvl7pPr marL="2743419" indent="0" algn="ctr">
              <a:buNone/>
              <a:defRPr sz="1600"/>
            </a:lvl7pPr>
            <a:lvl8pPr marL="3200656" indent="0" algn="ctr">
              <a:buNone/>
              <a:defRPr sz="1600"/>
            </a:lvl8pPr>
            <a:lvl9pPr marL="365789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9844C-2427-7053-F08A-DEC81F7ECF2D}"/>
              </a:ext>
            </a:extLst>
          </p:cNvPr>
          <p:cNvSpPr>
            <a:spLocks noGrp="1"/>
          </p:cNvSpPr>
          <p:nvPr>
            <p:ph type="dt" sz="half" idx="10"/>
          </p:nvPr>
        </p:nvSpPr>
        <p:spPr/>
        <p:txBody>
          <a:bodyPr/>
          <a:lstStyle/>
          <a:p>
            <a:fld id="{F17EECD8-0F34-0E4C-B917-DE76176C7103}" type="datetimeFigureOut">
              <a:rPr lang="en-US" smtClean="0"/>
              <a:t>12/4/24</a:t>
            </a:fld>
            <a:endParaRPr lang="en-US"/>
          </a:p>
        </p:txBody>
      </p:sp>
      <p:sp>
        <p:nvSpPr>
          <p:cNvPr id="5" name="Footer Placeholder 4">
            <a:extLst>
              <a:ext uri="{FF2B5EF4-FFF2-40B4-BE49-F238E27FC236}">
                <a16:creationId xmlns:a16="http://schemas.microsoft.com/office/drawing/2014/main" id="{59C359DE-A9C2-E88F-F52F-B4BDD34F2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F6FDA-9412-F056-8C82-5C479B5952CE}"/>
              </a:ext>
            </a:extLst>
          </p:cNvPr>
          <p:cNvSpPr>
            <a:spLocks noGrp="1"/>
          </p:cNvSpPr>
          <p:nvPr>
            <p:ph type="sldNum" sz="quarter" idx="12"/>
          </p:nvPr>
        </p:nvSpPr>
        <p:spPr/>
        <p:txBody>
          <a:bodyPr/>
          <a:lstStyle/>
          <a:p>
            <a:fld id="{59E07085-B460-844A-BDF1-EB924C3A3371}" type="slidenum">
              <a:rPr lang="en-US" smtClean="0"/>
              <a:t>‹#›</a:t>
            </a:fld>
            <a:endParaRPr lang="en-US"/>
          </a:p>
        </p:txBody>
      </p:sp>
    </p:spTree>
    <p:extLst>
      <p:ext uri="{BB962C8B-B14F-4D97-AF65-F5344CB8AC3E}">
        <p14:creationId xmlns:p14="http://schemas.microsoft.com/office/powerpoint/2010/main" val="159720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4E133-B226-218E-7F1F-9C417B189F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4E20D8-5A1C-FD14-BEC2-E2AF5AD6C6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3549F-41C6-A4C8-FEFF-D67C87078BBB}"/>
              </a:ext>
            </a:extLst>
          </p:cNvPr>
          <p:cNvSpPr>
            <a:spLocks noGrp="1"/>
          </p:cNvSpPr>
          <p:nvPr>
            <p:ph type="dt" sz="half" idx="10"/>
          </p:nvPr>
        </p:nvSpPr>
        <p:spPr/>
        <p:txBody>
          <a:bodyPr/>
          <a:lstStyle/>
          <a:p>
            <a:fld id="{F17EECD8-0F34-0E4C-B917-DE76176C7103}" type="datetimeFigureOut">
              <a:rPr lang="en-US" smtClean="0"/>
              <a:t>12/4/24</a:t>
            </a:fld>
            <a:endParaRPr lang="en-US"/>
          </a:p>
        </p:txBody>
      </p:sp>
      <p:sp>
        <p:nvSpPr>
          <p:cNvPr id="5" name="Footer Placeholder 4">
            <a:extLst>
              <a:ext uri="{FF2B5EF4-FFF2-40B4-BE49-F238E27FC236}">
                <a16:creationId xmlns:a16="http://schemas.microsoft.com/office/drawing/2014/main" id="{9093F763-2480-5BF6-B7FC-06205E154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1B7ED-A8EC-1343-079B-21AAA5673DD4}"/>
              </a:ext>
            </a:extLst>
          </p:cNvPr>
          <p:cNvSpPr>
            <a:spLocks noGrp="1"/>
          </p:cNvSpPr>
          <p:nvPr>
            <p:ph type="sldNum" sz="quarter" idx="12"/>
          </p:nvPr>
        </p:nvSpPr>
        <p:spPr/>
        <p:txBody>
          <a:bodyPr/>
          <a:lstStyle/>
          <a:p>
            <a:fld id="{59E07085-B460-844A-BDF1-EB924C3A3371}" type="slidenum">
              <a:rPr lang="en-US" smtClean="0"/>
              <a:t>‹#›</a:t>
            </a:fld>
            <a:endParaRPr lang="en-US"/>
          </a:p>
        </p:txBody>
      </p:sp>
    </p:spTree>
    <p:extLst>
      <p:ext uri="{BB962C8B-B14F-4D97-AF65-F5344CB8AC3E}">
        <p14:creationId xmlns:p14="http://schemas.microsoft.com/office/powerpoint/2010/main" val="2722121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D995C-2D07-7653-E34F-8DC8F16E2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D0C58E-01EE-5D57-6EAD-33E8F1418F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2FBC9-10DF-2151-C39F-1F6B3BEED247}"/>
              </a:ext>
            </a:extLst>
          </p:cNvPr>
          <p:cNvSpPr>
            <a:spLocks noGrp="1"/>
          </p:cNvSpPr>
          <p:nvPr>
            <p:ph type="dt" sz="half" idx="10"/>
          </p:nvPr>
        </p:nvSpPr>
        <p:spPr/>
        <p:txBody>
          <a:bodyPr/>
          <a:lstStyle/>
          <a:p>
            <a:fld id="{F17EECD8-0F34-0E4C-B917-DE76176C7103}" type="datetimeFigureOut">
              <a:rPr lang="en-US" smtClean="0"/>
              <a:t>12/4/24</a:t>
            </a:fld>
            <a:endParaRPr lang="en-US"/>
          </a:p>
        </p:txBody>
      </p:sp>
      <p:sp>
        <p:nvSpPr>
          <p:cNvPr id="5" name="Footer Placeholder 4">
            <a:extLst>
              <a:ext uri="{FF2B5EF4-FFF2-40B4-BE49-F238E27FC236}">
                <a16:creationId xmlns:a16="http://schemas.microsoft.com/office/drawing/2014/main" id="{75EA4360-B9DB-C13D-7CDF-EA88864A3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B0B27-F053-D45C-89BF-438409DE2542}"/>
              </a:ext>
            </a:extLst>
          </p:cNvPr>
          <p:cNvSpPr>
            <a:spLocks noGrp="1"/>
          </p:cNvSpPr>
          <p:nvPr>
            <p:ph type="sldNum" sz="quarter" idx="12"/>
          </p:nvPr>
        </p:nvSpPr>
        <p:spPr/>
        <p:txBody>
          <a:bodyPr/>
          <a:lstStyle/>
          <a:p>
            <a:fld id="{59E07085-B460-844A-BDF1-EB924C3A3371}" type="slidenum">
              <a:rPr lang="en-US" smtClean="0"/>
              <a:t>‹#›</a:t>
            </a:fld>
            <a:endParaRPr lang="en-US"/>
          </a:p>
        </p:txBody>
      </p:sp>
    </p:spTree>
    <p:extLst>
      <p:ext uri="{BB962C8B-B14F-4D97-AF65-F5344CB8AC3E}">
        <p14:creationId xmlns:p14="http://schemas.microsoft.com/office/powerpoint/2010/main" val="2063907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F6C83-973C-C672-A66A-F3DFA6B686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3C9E9D-6DF7-2915-AD52-CAF2A8895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1A73CF-5E68-7716-4E37-B8DD68A4EDBB}"/>
              </a:ext>
            </a:extLst>
          </p:cNvPr>
          <p:cNvSpPr>
            <a:spLocks noGrp="1"/>
          </p:cNvSpPr>
          <p:nvPr>
            <p:ph type="dt" sz="half" idx="10"/>
          </p:nvPr>
        </p:nvSpPr>
        <p:spPr/>
        <p:txBody>
          <a:bodyPr/>
          <a:lstStyle/>
          <a:p>
            <a:fld id="{55201920-4B1F-114A-9684-FF5F39CD6EE7}" type="datetimeFigureOut">
              <a:rPr lang="en-US" smtClean="0"/>
              <a:t>12/4/24</a:t>
            </a:fld>
            <a:endParaRPr lang="en-US"/>
          </a:p>
        </p:txBody>
      </p:sp>
      <p:sp>
        <p:nvSpPr>
          <p:cNvPr id="5" name="Footer Placeholder 4">
            <a:extLst>
              <a:ext uri="{FF2B5EF4-FFF2-40B4-BE49-F238E27FC236}">
                <a16:creationId xmlns:a16="http://schemas.microsoft.com/office/drawing/2014/main" id="{07C047FE-845C-DD8D-50BA-8EB1E2AD2E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D1AE0-96E7-ADF3-0999-E53E15C414BB}"/>
              </a:ext>
            </a:extLst>
          </p:cNvPr>
          <p:cNvSpPr>
            <a:spLocks noGrp="1"/>
          </p:cNvSpPr>
          <p:nvPr>
            <p:ph type="sldNum" sz="quarter" idx="12"/>
          </p:nvPr>
        </p:nvSpPr>
        <p:spPr/>
        <p:txBody>
          <a:bodyPr/>
          <a:lstStyle/>
          <a:p>
            <a:fld id="{B461BBD3-C3FD-4C42-A058-9C6558B86398}" type="slidenum">
              <a:rPr lang="en-US" smtClean="0"/>
              <a:t>‹#›</a:t>
            </a:fld>
            <a:endParaRPr lang="en-US"/>
          </a:p>
        </p:txBody>
      </p:sp>
    </p:spTree>
    <p:extLst>
      <p:ext uri="{BB962C8B-B14F-4D97-AF65-F5344CB8AC3E}">
        <p14:creationId xmlns:p14="http://schemas.microsoft.com/office/powerpoint/2010/main" val="1380411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1E3E4-A0E5-0EE6-A77D-982A7F0B62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ACA311-1450-5B52-805D-549B1E8D1A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2406F-8036-3B2A-8168-0ED058A009FB}"/>
              </a:ext>
            </a:extLst>
          </p:cNvPr>
          <p:cNvSpPr>
            <a:spLocks noGrp="1"/>
          </p:cNvSpPr>
          <p:nvPr>
            <p:ph type="dt" sz="half" idx="10"/>
          </p:nvPr>
        </p:nvSpPr>
        <p:spPr/>
        <p:txBody>
          <a:bodyPr/>
          <a:lstStyle/>
          <a:p>
            <a:fld id="{55201920-4B1F-114A-9684-FF5F39CD6EE7}" type="datetimeFigureOut">
              <a:rPr lang="en-US" smtClean="0"/>
              <a:t>12/4/24</a:t>
            </a:fld>
            <a:endParaRPr lang="en-US"/>
          </a:p>
        </p:txBody>
      </p:sp>
      <p:sp>
        <p:nvSpPr>
          <p:cNvPr id="5" name="Footer Placeholder 4">
            <a:extLst>
              <a:ext uri="{FF2B5EF4-FFF2-40B4-BE49-F238E27FC236}">
                <a16:creationId xmlns:a16="http://schemas.microsoft.com/office/drawing/2014/main" id="{D8D442F4-B86F-517A-6BFC-A9ACA4154D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33D5A-F646-8966-4EE6-0727D4500C16}"/>
              </a:ext>
            </a:extLst>
          </p:cNvPr>
          <p:cNvSpPr>
            <a:spLocks noGrp="1"/>
          </p:cNvSpPr>
          <p:nvPr>
            <p:ph type="sldNum" sz="quarter" idx="12"/>
          </p:nvPr>
        </p:nvSpPr>
        <p:spPr/>
        <p:txBody>
          <a:bodyPr/>
          <a:lstStyle/>
          <a:p>
            <a:fld id="{B461BBD3-C3FD-4C42-A058-9C6558B86398}" type="slidenum">
              <a:rPr lang="en-US" smtClean="0"/>
              <a:t>‹#›</a:t>
            </a:fld>
            <a:endParaRPr lang="en-US"/>
          </a:p>
        </p:txBody>
      </p:sp>
    </p:spTree>
    <p:extLst>
      <p:ext uri="{BB962C8B-B14F-4D97-AF65-F5344CB8AC3E}">
        <p14:creationId xmlns:p14="http://schemas.microsoft.com/office/powerpoint/2010/main" val="41291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5733A-6800-2EFD-270C-C70100823F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31A5D1-1A1A-E413-D5FA-0C07BD2E618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264AB7-76C7-F68D-762A-4994EA719AF5}"/>
              </a:ext>
            </a:extLst>
          </p:cNvPr>
          <p:cNvSpPr>
            <a:spLocks noGrp="1"/>
          </p:cNvSpPr>
          <p:nvPr>
            <p:ph type="dt" sz="half" idx="10"/>
          </p:nvPr>
        </p:nvSpPr>
        <p:spPr/>
        <p:txBody>
          <a:bodyPr/>
          <a:lstStyle/>
          <a:p>
            <a:fld id="{55201920-4B1F-114A-9684-FF5F39CD6EE7}" type="datetimeFigureOut">
              <a:rPr lang="en-US" smtClean="0"/>
              <a:t>12/4/24</a:t>
            </a:fld>
            <a:endParaRPr lang="en-US"/>
          </a:p>
        </p:txBody>
      </p:sp>
      <p:sp>
        <p:nvSpPr>
          <p:cNvPr id="5" name="Footer Placeholder 4">
            <a:extLst>
              <a:ext uri="{FF2B5EF4-FFF2-40B4-BE49-F238E27FC236}">
                <a16:creationId xmlns:a16="http://schemas.microsoft.com/office/drawing/2014/main" id="{25088467-3C86-A821-031A-6ABA55487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6FD718-E841-DAE5-6393-82A526631A70}"/>
              </a:ext>
            </a:extLst>
          </p:cNvPr>
          <p:cNvSpPr>
            <a:spLocks noGrp="1"/>
          </p:cNvSpPr>
          <p:nvPr>
            <p:ph type="sldNum" sz="quarter" idx="12"/>
          </p:nvPr>
        </p:nvSpPr>
        <p:spPr/>
        <p:txBody>
          <a:bodyPr/>
          <a:lstStyle/>
          <a:p>
            <a:fld id="{B461BBD3-C3FD-4C42-A058-9C6558B86398}" type="slidenum">
              <a:rPr lang="en-US" smtClean="0"/>
              <a:t>‹#›</a:t>
            </a:fld>
            <a:endParaRPr lang="en-US"/>
          </a:p>
        </p:txBody>
      </p:sp>
    </p:spTree>
    <p:extLst>
      <p:ext uri="{BB962C8B-B14F-4D97-AF65-F5344CB8AC3E}">
        <p14:creationId xmlns:p14="http://schemas.microsoft.com/office/powerpoint/2010/main" val="1673326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5677-F6BC-17E3-E486-2B82F14A16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C82936-24DD-A77F-A2A2-E8252187C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A0CEF5-199D-FB2B-F287-9AB820970A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96129C-5BF3-F228-5DFA-66E6825EA806}"/>
              </a:ext>
            </a:extLst>
          </p:cNvPr>
          <p:cNvSpPr>
            <a:spLocks noGrp="1"/>
          </p:cNvSpPr>
          <p:nvPr>
            <p:ph type="dt" sz="half" idx="10"/>
          </p:nvPr>
        </p:nvSpPr>
        <p:spPr/>
        <p:txBody>
          <a:bodyPr/>
          <a:lstStyle/>
          <a:p>
            <a:fld id="{55201920-4B1F-114A-9684-FF5F39CD6EE7}" type="datetimeFigureOut">
              <a:rPr lang="en-US" smtClean="0"/>
              <a:t>12/4/24</a:t>
            </a:fld>
            <a:endParaRPr lang="en-US"/>
          </a:p>
        </p:txBody>
      </p:sp>
      <p:sp>
        <p:nvSpPr>
          <p:cNvPr id="6" name="Footer Placeholder 5">
            <a:extLst>
              <a:ext uri="{FF2B5EF4-FFF2-40B4-BE49-F238E27FC236}">
                <a16:creationId xmlns:a16="http://schemas.microsoft.com/office/drawing/2014/main" id="{0C071A17-2259-164E-014C-732B28D88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D3363B-B7B5-1060-BDB2-65D068F5447D}"/>
              </a:ext>
            </a:extLst>
          </p:cNvPr>
          <p:cNvSpPr>
            <a:spLocks noGrp="1"/>
          </p:cNvSpPr>
          <p:nvPr>
            <p:ph type="sldNum" sz="quarter" idx="12"/>
          </p:nvPr>
        </p:nvSpPr>
        <p:spPr/>
        <p:txBody>
          <a:bodyPr/>
          <a:lstStyle/>
          <a:p>
            <a:fld id="{B461BBD3-C3FD-4C42-A058-9C6558B86398}" type="slidenum">
              <a:rPr lang="en-US" smtClean="0"/>
              <a:t>‹#›</a:t>
            </a:fld>
            <a:endParaRPr lang="en-US"/>
          </a:p>
        </p:txBody>
      </p:sp>
    </p:spTree>
    <p:extLst>
      <p:ext uri="{BB962C8B-B14F-4D97-AF65-F5344CB8AC3E}">
        <p14:creationId xmlns:p14="http://schemas.microsoft.com/office/powerpoint/2010/main" val="702708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9D79-0047-B464-EA43-2C7A67790A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A62111-F240-8B59-1DC3-7DAE2F1334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A05978-0955-C7F8-3952-D7DA906AAE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67A8D0-21CF-25C6-DFAA-43994004D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8913ED-5461-A63E-964E-4E8083622B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88A919-4008-8D7D-C8CD-8443D335BDDC}"/>
              </a:ext>
            </a:extLst>
          </p:cNvPr>
          <p:cNvSpPr>
            <a:spLocks noGrp="1"/>
          </p:cNvSpPr>
          <p:nvPr>
            <p:ph type="dt" sz="half" idx="10"/>
          </p:nvPr>
        </p:nvSpPr>
        <p:spPr/>
        <p:txBody>
          <a:bodyPr/>
          <a:lstStyle/>
          <a:p>
            <a:fld id="{55201920-4B1F-114A-9684-FF5F39CD6EE7}" type="datetimeFigureOut">
              <a:rPr lang="en-US" smtClean="0"/>
              <a:t>12/4/24</a:t>
            </a:fld>
            <a:endParaRPr lang="en-US"/>
          </a:p>
        </p:txBody>
      </p:sp>
      <p:sp>
        <p:nvSpPr>
          <p:cNvPr id="8" name="Footer Placeholder 7">
            <a:extLst>
              <a:ext uri="{FF2B5EF4-FFF2-40B4-BE49-F238E27FC236}">
                <a16:creationId xmlns:a16="http://schemas.microsoft.com/office/drawing/2014/main" id="{E6BF8F89-2C17-3BC0-A0A5-08E88A415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6951F0-E0DE-0811-C19E-D0AD34790841}"/>
              </a:ext>
            </a:extLst>
          </p:cNvPr>
          <p:cNvSpPr>
            <a:spLocks noGrp="1"/>
          </p:cNvSpPr>
          <p:nvPr>
            <p:ph type="sldNum" sz="quarter" idx="12"/>
          </p:nvPr>
        </p:nvSpPr>
        <p:spPr/>
        <p:txBody>
          <a:bodyPr/>
          <a:lstStyle/>
          <a:p>
            <a:fld id="{B461BBD3-C3FD-4C42-A058-9C6558B86398}" type="slidenum">
              <a:rPr lang="en-US" smtClean="0"/>
              <a:t>‹#›</a:t>
            </a:fld>
            <a:endParaRPr lang="en-US"/>
          </a:p>
        </p:txBody>
      </p:sp>
    </p:spTree>
    <p:extLst>
      <p:ext uri="{BB962C8B-B14F-4D97-AF65-F5344CB8AC3E}">
        <p14:creationId xmlns:p14="http://schemas.microsoft.com/office/powerpoint/2010/main" val="4120883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EE4F4-559E-366C-09D4-3B4AC7DB69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F7C758-2810-695C-95F6-18CBD80861C4}"/>
              </a:ext>
            </a:extLst>
          </p:cNvPr>
          <p:cNvSpPr>
            <a:spLocks noGrp="1"/>
          </p:cNvSpPr>
          <p:nvPr>
            <p:ph type="dt" sz="half" idx="10"/>
          </p:nvPr>
        </p:nvSpPr>
        <p:spPr/>
        <p:txBody>
          <a:bodyPr/>
          <a:lstStyle/>
          <a:p>
            <a:fld id="{55201920-4B1F-114A-9684-FF5F39CD6EE7}" type="datetimeFigureOut">
              <a:rPr lang="en-US" smtClean="0"/>
              <a:t>12/4/24</a:t>
            </a:fld>
            <a:endParaRPr lang="en-US"/>
          </a:p>
        </p:txBody>
      </p:sp>
      <p:sp>
        <p:nvSpPr>
          <p:cNvPr id="4" name="Footer Placeholder 3">
            <a:extLst>
              <a:ext uri="{FF2B5EF4-FFF2-40B4-BE49-F238E27FC236}">
                <a16:creationId xmlns:a16="http://schemas.microsoft.com/office/drawing/2014/main" id="{6AE253CB-3D58-5D49-D11F-046AC1B9A1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358E2E-6CC0-1F38-A8A9-39CB65FAA5D3}"/>
              </a:ext>
            </a:extLst>
          </p:cNvPr>
          <p:cNvSpPr>
            <a:spLocks noGrp="1"/>
          </p:cNvSpPr>
          <p:nvPr>
            <p:ph type="sldNum" sz="quarter" idx="12"/>
          </p:nvPr>
        </p:nvSpPr>
        <p:spPr/>
        <p:txBody>
          <a:bodyPr/>
          <a:lstStyle/>
          <a:p>
            <a:fld id="{B461BBD3-C3FD-4C42-A058-9C6558B86398}" type="slidenum">
              <a:rPr lang="en-US" smtClean="0"/>
              <a:t>‹#›</a:t>
            </a:fld>
            <a:endParaRPr lang="en-US"/>
          </a:p>
        </p:txBody>
      </p:sp>
    </p:spTree>
    <p:extLst>
      <p:ext uri="{BB962C8B-B14F-4D97-AF65-F5344CB8AC3E}">
        <p14:creationId xmlns:p14="http://schemas.microsoft.com/office/powerpoint/2010/main" val="2397000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2589FE-0ACC-DC40-E8F7-E37F1073913F}"/>
              </a:ext>
            </a:extLst>
          </p:cNvPr>
          <p:cNvSpPr>
            <a:spLocks noGrp="1"/>
          </p:cNvSpPr>
          <p:nvPr>
            <p:ph type="dt" sz="half" idx="10"/>
          </p:nvPr>
        </p:nvSpPr>
        <p:spPr/>
        <p:txBody>
          <a:bodyPr/>
          <a:lstStyle/>
          <a:p>
            <a:fld id="{55201920-4B1F-114A-9684-FF5F39CD6EE7}" type="datetimeFigureOut">
              <a:rPr lang="en-US" smtClean="0"/>
              <a:t>12/4/24</a:t>
            </a:fld>
            <a:endParaRPr lang="en-US"/>
          </a:p>
        </p:txBody>
      </p:sp>
      <p:sp>
        <p:nvSpPr>
          <p:cNvPr id="3" name="Footer Placeholder 2">
            <a:extLst>
              <a:ext uri="{FF2B5EF4-FFF2-40B4-BE49-F238E27FC236}">
                <a16:creationId xmlns:a16="http://schemas.microsoft.com/office/drawing/2014/main" id="{8588EB17-5002-CC04-A640-B9800488F1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83E314-3035-ABC8-CA55-D0686FF38260}"/>
              </a:ext>
            </a:extLst>
          </p:cNvPr>
          <p:cNvSpPr>
            <a:spLocks noGrp="1"/>
          </p:cNvSpPr>
          <p:nvPr>
            <p:ph type="sldNum" sz="quarter" idx="12"/>
          </p:nvPr>
        </p:nvSpPr>
        <p:spPr/>
        <p:txBody>
          <a:bodyPr/>
          <a:lstStyle/>
          <a:p>
            <a:fld id="{B461BBD3-C3FD-4C42-A058-9C6558B86398}" type="slidenum">
              <a:rPr lang="en-US" smtClean="0"/>
              <a:t>‹#›</a:t>
            </a:fld>
            <a:endParaRPr lang="en-US"/>
          </a:p>
        </p:txBody>
      </p:sp>
    </p:spTree>
    <p:extLst>
      <p:ext uri="{BB962C8B-B14F-4D97-AF65-F5344CB8AC3E}">
        <p14:creationId xmlns:p14="http://schemas.microsoft.com/office/powerpoint/2010/main" val="2607519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D3FC-2184-D791-E752-67A3F6EA2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ECC468-F0F4-E050-FE44-5F5196BA5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E4D496-DEE3-F69E-85FB-A7A193896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85AEC-C418-0738-BAF7-2721537F4268}"/>
              </a:ext>
            </a:extLst>
          </p:cNvPr>
          <p:cNvSpPr>
            <a:spLocks noGrp="1"/>
          </p:cNvSpPr>
          <p:nvPr>
            <p:ph type="dt" sz="half" idx="10"/>
          </p:nvPr>
        </p:nvSpPr>
        <p:spPr/>
        <p:txBody>
          <a:bodyPr/>
          <a:lstStyle/>
          <a:p>
            <a:fld id="{55201920-4B1F-114A-9684-FF5F39CD6EE7}" type="datetimeFigureOut">
              <a:rPr lang="en-US" smtClean="0"/>
              <a:t>12/4/24</a:t>
            </a:fld>
            <a:endParaRPr lang="en-US"/>
          </a:p>
        </p:txBody>
      </p:sp>
      <p:sp>
        <p:nvSpPr>
          <p:cNvPr id="6" name="Footer Placeholder 5">
            <a:extLst>
              <a:ext uri="{FF2B5EF4-FFF2-40B4-BE49-F238E27FC236}">
                <a16:creationId xmlns:a16="http://schemas.microsoft.com/office/drawing/2014/main" id="{48EE9C41-A926-1C59-F50C-D83B78EE2C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0034D3-70C9-539F-A7D6-E165B48AF462}"/>
              </a:ext>
            </a:extLst>
          </p:cNvPr>
          <p:cNvSpPr>
            <a:spLocks noGrp="1"/>
          </p:cNvSpPr>
          <p:nvPr>
            <p:ph type="sldNum" sz="quarter" idx="12"/>
          </p:nvPr>
        </p:nvSpPr>
        <p:spPr/>
        <p:txBody>
          <a:bodyPr/>
          <a:lstStyle/>
          <a:p>
            <a:fld id="{B461BBD3-C3FD-4C42-A058-9C6558B86398}" type="slidenum">
              <a:rPr lang="en-US" smtClean="0"/>
              <a:t>‹#›</a:t>
            </a:fld>
            <a:endParaRPr lang="en-US"/>
          </a:p>
        </p:txBody>
      </p:sp>
    </p:spTree>
    <p:extLst>
      <p:ext uri="{BB962C8B-B14F-4D97-AF65-F5344CB8AC3E}">
        <p14:creationId xmlns:p14="http://schemas.microsoft.com/office/powerpoint/2010/main" val="1147542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F082-61E1-1C72-BD0D-6FEB308F5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3AA3A-DDEE-8196-2D6E-84570907F7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21C8-0C9A-9AF6-413F-A8208E32AE2D}"/>
              </a:ext>
            </a:extLst>
          </p:cNvPr>
          <p:cNvSpPr>
            <a:spLocks noGrp="1"/>
          </p:cNvSpPr>
          <p:nvPr>
            <p:ph type="dt" sz="half" idx="10"/>
          </p:nvPr>
        </p:nvSpPr>
        <p:spPr/>
        <p:txBody>
          <a:bodyPr/>
          <a:lstStyle/>
          <a:p>
            <a:fld id="{F17EECD8-0F34-0E4C-B917-DE76176C7103}" type="datetimeFigureOut">
              <a:rPr lang="en-US" smtClean="0"/>
              <a:t>12/4/24</a:t>
            </a:fld>
            <a:endParaRPr lang="en-US"/>
          </a:p>
        </p:txBody>
      </p:sp>
      <p:sp>
        <p:nvSpPr>
          <p:cNvPr id="5" name="Footer Placeholder 4">
            <a:extLst>
              <a:ext uri="{FF2B5EF4-FFF2-40B4-BE49-F238E27FC236}">
                <a16:creationId xmlns:a16="http://schemas.microsoft.com/office/drawing/2014/main" id="{56087100-4C49-DD33-9A40-A29F3B929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95EE6-ACB4-033E-6D47-7854AF8DDC59}"/>
              </a:ext>
            </a:extLst>
          </p:cNvPr>
          <p:cNvSpPr>
            <a:spLocks noGrp="1"/>
          </p:cNvSpPr>
          <p:nvPr>
            <p:ph type="sldNum" sz="quarter" idx="12"/>
          </p:nvPr>
        </p:nvSpPr>
        <p:spPr/>
        <p:txBody>
          <a:bodyPr/>
          <a:lstStyle/>
          <a:p>
            <a:fld id="{59E07085-B460-844A-BDF1-EB924C3A3371}" type="slidenum">
              <a:rPr lang="en-US" smtClean="0"/>
              <a:t>‹#›</a:t>
            </a:fld>
            <a:endParaRPr lang="en-US"/>
          </a:p>
        </p:txBody>
      </p:sp>
    </p:spTree>
    <p:extLst>
      <p:ext uri="{BB962C8B-B14F-4D97-AF65-F5344CB8AC3E}">
        <p14:creationId xmlns:p14="http://schemas.microsoft.com/office/powerpoint/2010/main" val="550281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79849-482F-4792-E65D-6DC50040E5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27FB96-5DDC-F3D6-3C34-90D948F63D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5FD29F-A064-5F48-0E2F-A574534C7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511E55-23AC-61D6-8D8F-645EEDCE0E83}"/>
              </a:ext>
            </a:extLst>
          </p:cNvPr>
          <p:cNvSpPr>
            <a:spLocks noGrp="1"/>
          </p:cNvSpPr>
          <p:nvPr>
            <p:ph type="dt" sz="half" idx="10"/>
          </p:nvPr>
        </p:nvSpPr>
        <p:spPr/>
        <p:txBody>
          <a:bodyPr/>
          <a:lstStyle/>
          <a:p>
            <a:fld id="{55201920-4B1F-114A-9684-FF5F39CD6EE7}" type="datetimeFigureOut">
              <a:rPr lang="en-US" smtClean="0"/>
              <a:t>12/4/24</a:t>
            </a:fld>
            <a:endParaRPr lang="en-US"/>
          </a:p>
        </p:txBody>
      </p:sp>
      <p:sp>
        <p:nvSpPr>
          <p:cNvPr id="6" name="Footer Placeholder 5">
            <a:extLst>
              <a:ext uri="{FF2B5EF4-FFF2-40B4-BE49-F238E27FC236}">
                <a16:creationId xmlns:a16="http://schemas.microsoft.com/office/drawing/2014/main" id="{29662BC6-DB7F-9F1E-FDBF-A8DAABEDEB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EFDBF8-A9EF-AC1C-E3A1-CAD8A36F86E2}"/>
              </a:ext>
            </a:extLst>
          </p:cNvPr>
          <p:cNvSpPr>
            <a:spLocks noGrp="1"/>
          </p:cNvSpPr>
          <p:nvPr>
            <p:ph type="sldNum" sz="quarter" idx="12"/>
          </p:nvPr>
        </p:nvSpPr>
        <p:spPr/>
        <p:txBody>
          <a:bodyPr/>
          <a:lstStyle/>
          <a:p>
            <a:fld id="{B461BBD3-C3FD-4C42-A058-9C6558B86398}" type="slidenum">
              <a:rPr lang="en-US" smtClean="0"/>
              <a:t>‹#›</a:t>
            </a:fld>
            <a:endParaRPr lang="en-US"/>
          </a:p>
        </p:txBody>
      </p:sp>
    </p:spTree>
    <p:extLst>
      <p:ext uri="{BB962C8B-B14F-4D97-AF65-F5344CB8AC3E}">
        <p14:creationId xmlns:p14="http://schemas.microsoft.com/office/powerpoint/2010/main" val="188699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E5F5-9D2D-4A55-A364-2E4B99A1DB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427CD8-CDD5-D9A8-0521-C12EC4E477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D84069-EBF4-F0F4-D4F2-04EC5547446F}"/>
              </a:ext>
            </a:extLst>
          </p:cNvPr>
          <p:cNvSpPr>
            <a:spLocks noGrp="1"/>
          </p:cNvSpPr>
          <p:nvPr>
            <p:ph type="dt" sz="half" idx="10"/>
          </p:nvPr>
        </p:nvSpPr>
        <p:spPr/>
        <p:txBody>
          <a:bodyPr/>
          <a:lstStyle/>
          <a:p>
            <a:fld id="{55201920-4B1F-114A-9684-FF5F39CD6EE7}" type="datetimeFigureOut">
              <a:rPr lang="en-US" smtClean="0"/>
              <a:t>12/4/24</a:t>
            </a:fld>
            <a:endParaRPr lang="en-US"/>
          </a:p>
        </p:txBody>
      </p:sp>
      <p:sp>
        <p:nvSpPr>
          <p:cNvPr id="5" name="Footer Placeholder 4">
            <a:extLst>
              <a:ext uri="{FF2B5EF4-FFF2-40B4-BE49-F238E27FC236}">
                <a16:creationId xmlns:a16="http://schemas.microsoft.com/office/drawing/2014/main" id="{5332AA5F-1098-0730-C9D5-30E20F378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CB364-F5A6-C5F8-B083-B59EE98ED753}"/>
              </a:ext>
            </a:extLst>
          </p:cNvPr>
          <p:cNvSpPr>
            <a:spLocks noGrp="1"/>
          </p:cNvSpPr>
          <p:nvPr>
            <p:ph type="sldNum" sz="quarter" idx="12"/>
          </p:nvPr>
        </p:nvSpPr>
        <p:spPr/>
        <p:txBody>
          <a:bodyPr/>
          <a:lstStyle/>
          <a:p>
            <a:fld id="{B461BBD3-C3FD-4C42-A058-9C6558B86398}" type="slidenum">
              <a:rPr lang="en-US" smtClean="0"/>
              <a:t>‹#›</a:t>
            </a:fld>
            <a:endParaRPr lang="en-US"/>
          </a:p>
        </p:txBody>
      </p:sp>
    </p:spTree>
    <p:extLst>
      <p:ext uri="{BB962C8B-B14F-4D97-AF65-F5344CB8AC3E}">
        <p14:creationId xmlns:p14="http://schemas.microsoft.com/office/powerpoint/2010/main" val="1481989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98D009-B3A9-4321-F55C-50E62E2F49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D7E2F1-B56E-B38D-D46F-E5875E3CA0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6242C-E8AC-5A37-6569-5364ACB4FFFC}"/>
              </a:ext>
            </a:extLst>
          </p:cNvPr>
          <p:cNvSpPr>
            <a:spLocks noGrp="1"/>
          </p:cNvSpPr>
          <p:nvPr>
            <p:ph type="dt" sz="half" idx="10"/>
          </p:nvPr>
        </p:nvSpPr>
        <p:spPr/>
        <p:txBody>
          <a:bodyPr/>
          <a:lstStyle/>
          <a:p>
            <a:fld id="{55201920-4B1F-114A-9684-FF5F39CD6EE7}" type="datetimeFigureOut">
              <a:rPr lang="en-US" smtClean="0"/>
              <a:t>12/4/24</a:t>
            </a:fld>
            <a:endParaRPr lang="en-US"/>
          </a:p>
        </p:txBody>
      </p:sp>
      <p:sp>
        <p:nvSpPr>
          <p:cNvPr id="5" name="Footer Placeholder 4">
            <a:extLst>
              <a:ext uri="{FF2B5EF4-FFF2-40B4-BE49-F238E27FC236}">
                <a16:creationId xmlns:a16="http://schemas.microsoft.com/office/drawing/2014/main" id="{D9F67591-8713-16D6-5221-419F0063A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93CAD-37B5-3409-7FE1-E4C97E8B688E}"/>
              </a:ext>
            </a:extLst>
          </p:cNvPr>
          <p:cNvSpPr>
            <a:spLocks noGrp="1"/>
          </p:cNvSpPr>
          <p:nvPr>
            <p:ph type="sldNum" sz="quarter" idx="12"/>
          </p:nvPr>
        </p:nvSpPr>
        <p:spPr/>
        <p:txBody>
          <a:bodyPr/>
          <a:lstStyle/>
          <a:p>
            <a:fld id="{B461BBD3-C3FD-4C42-A058-9C6558B86398}" type="slidenum">
              <a:rPr lang="en-US" smtClean="0"/>
              <a:t>‹#›</a:t>
            </a:fld>
            <a:endParaRPr lang="en-US"/>
          </a:p>
        </p:txBody>
      </p:sp>
    </p:spTree>
    <p:extLst>
      <p:ext uri="{BB962C8B-B14F-4D97-AF65-F5344CB8AC3E}">
        <p14:creationId xmlns:p14="http://schemas.microsoft.com/office/powerpoint/2010/main" val="2633889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45135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96749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8125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159435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66135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75608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5530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9B56-497A-02B9-E84C-AB911227D176}"/>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76E43B-F070-DC45-85A0-ED498896BFCB}"/>
              </a:ext>
            </a:extLst>
          </p:cNvPr>
          <p:cNvSpPr>
            <a:spLocks noGrp="1"/>
          </p:cNvSpPr>
          <p:nvPr>
            <p:ph type="body" idx="1"/>
          </p:nvPr>
        </p:nvSpPr>
        <p:spPr>
          <a:xfrm>
            <a:off x="831850" y="4589464"/>
            <a:ext cx="10515600" cy="1500187"/>
          </a:xfrm>
        </p:spPr>
        <p:txBody>
          <a:bodyPr/>
          <a:lstStyle>
            <a:lvl1pPr marL="0" indent="0">
              <a:buNone/>
              <a:defRPr sz="2400">
                <a:solidFill>
                  <a:schemeClr val="tx1">
                    <a:tint val="82000"/>
                  </a:schemeClr>
                </a:solidFill>
              </a:defRPr>
            </a:lvl1pPr>
            <a:lvl2pPr marL="457237" indent="0">
              <a:buNone/>
              <a:defRPr sz="2000">
                <a:solidFill>
                  <a:schemeClr val="tx1">
                    <a:tint val="82000"/>
                  </a:schemeClr>
                </a:solidFill>
              </a:defRPr>
            </a:lvl2pPr>
            <a:lvl3pPr marL="914473" indent="0">
              <a:buNone/>
              <a:defRPr sz="1800">
                <a:solidFill>
                  <a:schemeClr val="tx1">
                    <a:tint val="82000"/>
                  </a:schemeClr>
                </a:solidFill>
              </a:defRPr>
            </a:lvl3pPr>
            <a:lvl4pPr marL="1371710" indent="0">
              <a:buNone/>
              <a:defRPr sz="1600">
                <a:solidFill>
                  <a:schemeClr val="tx1">
                    <a:tint val="82000"/>
                  </a:schemeClr>
                </a:solidFill>
              </a:defRPr>
            </a:lvl4pPr>
            <a:lvl5pPr marL="1828946" indent="0">
              <a:buNone/>
              <a:defRPr sz="1600">
                <a:solidFill>
                  <a:schemeClr val="tx1">
                    <a:tint val="82000"/>
                  </a:schemeClr>
                </a:solidFill>
              </a:defRPr>
            </a:lvl5pPr>
            <a:lvl6pPr marL="2286183" indent="0">
              <a:buNone/>
              <a:defRPr sz="1600">
                <a:solidFill>
                  <a:schemeClr val="tx1">
                    <a:tint val="82000"/>
                  </a:schemeClr>
                </a:solidFill>
              </a:defRPr>
            </a:lvl6pPr>
            <a:lvl7pPr marL="2743419" indent="0">
              <a:buNone/>
              <a:defRPr sz="1600">
                <a:solidFill>
                  <a:schemeClr val="tx1">
                    <a:tint val="82000"/>
                  </a:schemeClr>
                </a:solidFill>
              </a:defRPr>
            </a:lvl7pPr>
            <a:lvl8pPr marL="3200656" indent="0">
              <a:buNone/>
              <a:defRPr sz="1600">
                <a:solidFill>
                  <a:schemeClr val="tx1">
                    <a:tint val="82000"/>
                  </a:schemeClr>
                </a:solidFill>
              </a:defRPr>
            </a:lvl8pPr>
            <a:lvl9pPr marL="3657893"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89D973-BE46-546E-8AB7-FFE903D4DAE8}"/>
              </a:ext>
            </a:extLst>
          </p:cNvPr>
          <p:cNvSpPr>
            <a:spLocks noGrp="1"/>
          </p:cNvSpPr>
          <p:nvPr>
            <p:ph type="dt" sz="half" idx="10"/>
          </p:nvPr>
        </p:nvSpPr>
        <p:spPr/>
        <p:txBody>
          <a:bodyPr/>
          <a:lstStyle/>
          <a:p>
            <a:fld id="{F17EECD8-0F34-0E4C-B917-DE76176C7103}" type="datetimeFigureOut">
              <a:rPr lang="en-US" smtClean="0"/>
              <a:t>12/4/24</a:t>
            </a:fld>
            <a:endParaRPr lang="en-US"/>
          </a:p>
        </p:txBody>
      </p:sp>
      <p:sp>
        <p:nvSpPr>
          <p:cNvPr id="5" name="Footer Placeholder 4">
            <a:extLst>
              <a:ext uri="{FF2B5EF4-FFF2-40B4-BE49-F238E27FC236}">
                <a16:creationId xmlns:a16="http://schemas.microsoft.com/office/drawing/2014/main" id="{04D8409C-3C0E-0975-F0C5-27D162903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55D140-0DB9-DA88-883E-6FDB472A7BD6}"/>
              </a:ext>
            </a:extLst>
          </p:cNvPr>
          <p:cNvSpPr>
            <a:spLocks noGrp="1"/>
          </p:cNvSpPr>
          <p:nvPr>
            <p:ph type="sldNum" sz="quarter" idx="12"/>
          </p:nvPr>
        </p:nvSpPr>
        <p:spPr/>
        <p:txBody>
          <a:bodyPr/>
          <a:lstStyle/>
          <a:p>
            <a:fld id="{59E07085-B460-844A-BDF1-EB924C3A3371}" type="slidenum">
              <a:rPr lang="en-US" smtClean="0"/>
              <a:t>‹#›</a:t>
            </a:fld>
            <a:endParaRPr lang="en-US"/>
          </a:p>
        </p:txBody>
      </p:sp>
    </p:spTree>
    <p:extLst>
      <p:ext uri="{BB962C8B-B14F-4D97-AF65-F5344CB8AC3E}">
        <p14:creationId xmlns:p14="http://schemas.microsoft.com/office/powerpoint/2010/main" val="14409103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672618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362810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0670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71815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DAF86-72AB-57B5-BA27-D1D4A34071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D63679-3611-F4EE-CBCD-336CE1B9CF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A220F4-8838-07D2-3C9C-D90341A9CD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CA5453-2A38-514B-444E-8F0874499BB0}"/>
              </a:ext>
            </a:extLst>
          </p:cNvPr>
          <p:cNvSpPr>
            <a:spLocks noGrp="1"/>
          </p:cNvSpPr>
          <p:nvPr>
            <p:ph type="dt" sz="half" idx="10"/>
          </p:nvPr>
        </p:nvSpPr>
        <p:spPr/>
        <p:txBody>
          <a:bodyPr/>
          <a:lstStyle/>
          <a:p>
            <a:fld id="{F17EECD8-0F34-0E4C-B917-DE76176C7103}" type="datetimeFigureOut">
              <a:rPr lang="en-US" smtClean="0"/>
              <a:t>12/4/24</a:t>
            </a:fld>
            <a:endParaRPr lang="en-US"/>
          </a:p>
        </p:txBody>
      </p:sp>
      <p:sp>
        <p:nvSpPr>
          <p:cNvPr id="6" name="Footer Placeholder 5">
            <a:extLst>
              <a:ext uri="{FF2B5EF4-FFF2-40B4-BE49-F238E27FC236}">
                <a16:creationId xmlns:a16="http://schemas.microsoft.com/office/drawing/2014/main" id="{1B2537FA-9D15-EEEA-D172-0FF536050E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A8A046-2826-E14C-8991-ACFB3A236AB9}"/>
              </a:ext>
            </a:extLst>
          </p:cNvPr>
          <p:cNvSpPr>
            <a:spLocks noGrp="1"/>
          </p:cNvSpPr>
          <p:nvPr>
            <p:ph type="sldNum" sz="quarter" idx="12"/>
          </p:nvPr>
        </p:nvSpPr>
        <p:spPr/>
        <p:txBody>
          <a:bodyPr/>
          <a:lstStyle/>
          <a:p>
            <a:fld id="{59E07085-B460-844A-BDF1-EB924C3A3371}" type="slidenum">
              <a:rPr lang="en-US" smtClean="0"/>
              <a:t>‹#›</a:t>
            </a:fld>
            <a:endParaRPr lang="en-US"/>
          </a:p>
        </p:txBody>
      </p:sp>
    </p:spTree>
    <p:extLst>
      <p:ext uri="{BB962C8B-B14F-4D97-AF65-F5344CB8AC3E}">
        <p14:creationId xmlns:p14="http://schemas.microsoft.com/office/powerpoint/2010/main" val="907355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BFA19-C528-741A-20D1-2C02DF2B2A09}"/>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CA86FC-7631-9D36-2A4E-030FCF4A9DE8}"/>
              </a:ext>
            </a:extLst>
          </p:cNvPr>
          <p:cNvSpPr>
            <a:spLocks noGrp="1"/>
          </p:cNvSpPr>
          <p:nvPr>
            <p:ph type="body" idx="1"/>
          </p:nvPr>
        </p:nvSpPr>
        <p:spPr>
          <a:xfrm>
            <a:off x="839789" y="1681163"/>
            <a:ext cx="5157787" cy="823912"/>
          </a:xfrm>
        </p:spPr>
        <p:txBody>
          <a:bodyPr anchor="b"/>
          <a:lstStyle>
            <a:lvl1pPr marL="0" indent="0">
              <a:buNone/>
              <a:defRPr sz="2400" b="1"/>
            </a:lvl1pPr>
            <a:lvl2pPr marL="457237" indent="0">
              <a:buNone/>
              <a:defRPr sz="2000" b="1"/>
            </a:lvl2pPr>
            <a:lvl3pPr marL="914473" indent="0">
              <a:buNone/>
              <a:defRPr sz="1800" b="1"/>
            </a:lvl3pPr>
            <a:lvl4pPr marL="1371710" indent="0">
              <a:buNone/>
              <a:defRPr sz="1600" b="1"/>
            </a:lvl4pPr>
            <a:lvl5pPr marL="1828946" indent="0">
              <a:buNone/>
              <a:defRPr sz="1600" b="1"/>
            </a:lvl5pPr>
            <a:lvl6pPr marL="2286183" indent="0">
              <a:buNone/>
              <a:defRPr sz="1600" b="1"/>
            </a:lvl6pPr>
            <a:lvl7pPr marL="2743419" indent="0">
              <a:buNone/>
              <a:defRPr sz="1600" b="1"/>
            </a:lvl7pPr>
            <a:lvl8pPr marL="3200656" indent="0">
              <a:buNone/>
              <a:defRPr sz="1600" b="1"/>
            </a:lvl8pPr>
            <a:lvl9pPr marL="365789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A83F43-D923-CAA8-9102-3357D5D41CE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FD6EF8-C0D1-E93C-0B15-39DB9C1BA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37" indent="0">
              <a:buNone/>
              <a:defRPr sz="2000" b="1"/>
            </a:lvl2pPr>
            <a:lvl3pPr marL="914473" indent="0">
              <a:buNone/>
              <a:defRPr sz="1800" b="1"/>
            </a:lvl3pPr>
            <a:lvl4pPr marL="1371710" indent="0">
              <a:buNone/>
              <a:defRPr sz="1600" b="1"/>
            </a:lvl4pPr>
            <a:lvl5pPr marL="1828946" indent="0">
              <a:buNone/>
              <a:defRPr sz="1600" b="1"/>
            </a:lvl5pPr>
            <a:lvl6pPr marL="2286183" indent="0">
              <a:buNone/>
              <a:defRPr sz="1600" b="1"/>
            </a:lvl6pPr>
            <a:lvl7pPr marL="2743419" indent="0">
              <a:buNone/>
              <a:defRPr sz="1600" b="1"/>
            </a:lvl7pPr>
            <a:lvl8pPr marL="3200656" indent="0">
              <a:buNone/>
              <a:defRPr sz="1600" b="1"/>
            </a:lvl8pPr>
            <a:lvl9pPr marL="365789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7FCA46-7468-C49B-4B08-06A33256AF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0EDE78-2CBF-09BE-7991-8255EDA4EB59}"/>
              </a:ext>
            </a:extLst>
          </p:cNvPr>
          <p:cNvSpPr>
            <a:spLocks noGrp="1"/>
          </p:cNvSpPr>
          <p:nvPr>
            <p:ph type="dt" sz="half" idx="10"/>
          </p:nvPr>
        </p:nvSpPr>
        <p:spPr/>
        <p:txBody>
          <a:bodyPr/>
          <a:lstStyle/>
          <a:p>
            <a:fld id="{F17EECD8-0F34-0E4C-B917-DE76176C7103}" type="datetimeFigureOut">
              <a:rPr lang="en-US" smtClean="0"/>
              <a:t>12/4/24</a:t>
            </a:fld>
            <a:endParaRPr lang="en-US"/>
          </a:p>
        </p:txBody>
      </p:sp>
      <p:sp>
        <p:nvSpPr>
          <p:cNvPr id="8" name="Footer Placeholder 7">
            <a:extLst>
              <a:ext uri="{FF2B5EF4-FFF2-40B4-BE49-F238E27FC236}">
                <a16:creationId xmlns:a16="http://schemas.microsoft.com/office/drawing/2014/main" id="{D6C2634F-7736-798C-C637-666FF16DAF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50BA08-493B-793F-F49A-0333DAF9D1F3}"/>
              </a:ext>
            </a:extLst>
          </p:cNvPr>
          <p:cNvSpPr>
            <a:spLocks noGrp="1"/>
          </p:cNvSpPr>
          <p:nvPr>
            <p:ph type="sldNum" sz="quarter" idx="12"/>
          </p:nvPr>
        </p:nvSpPr>
        <p:spPr/>
        <p:txBody>
          <a:bodyPr/>
          <a:lstStyle/>
          <a:p>
            <a:fld id="{59E07085-B460-844A-BDF1-EB924C3A3371}" type="slidenum">
              <a:rPr lang="en-US" smtClean="0"/>
              <a:t>‹#›</a:t>
            </a:fld>
            <a:endParaRPr lang="en-US"/>
          </a:p>
        </p:txBody>
      </p:sp>
    </p:spTree>
    <p:extLst>
      <p:ext uri="{BB962C8B-B14F-4D97-AF65-F5344CB8AC3E}">
        <p14:creationId xmlns:p14="http://schemas.microsoft.com/office/powerpoint/2010/main" val="413261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CCD0-01AB-B588-7F28-A3D61C40C2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1A6998-4157-91E9-A3A2-A126A3809A9D}"/>
              </a:ext>
            </a:extLst>
          </p:cNvPr>
          <p:cNvSpPr>
            <a:spLocks noGrp="1"/>
          </p:cNvSpPr>
          <p:nvPr>
            <p:ph type="dt" sz="half" idx="10"/>
          </p:nvPr>
        </p:nvSpPr>
        <p:spPr/>
        <p:txBody>
          <a:bodyPr/>
          <a:lstStyle/>
          <a:p>
            <a:fld id="{F17EECD8-0F34-0E4C-B917-DE76176C7103}" type="datetimeFigureOut">
              <a:rPr lang="en-US" smtClean="0"/>
              <a:t>12/4/24</a:t>
            </a:fld>
            <a:endParaRPr lang="en-US"/>
          </a:p>
        </p:txBody>
      </p:sp>
      <p:sp>
        <p:nvSpPr>
          <p:cNvPr id="4" name="Footer Placeholder 3">
            <a:extLst>
              <a:ext uri="{FF2B5EF4-FFF2-40B4-BE49-F238E27FC236}">
                <a16:creationId xmlns:a16="http://schemas.microsoft.com/office/drawing/2014/main" id="{FC2D5625-513D-DA1E-C4C9-6EE7994249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7C209C-15E9-E6CA-89B7-B48479BA354A}"/>
              </a:ext>
            </a:extLst>
          </p:cNvPr>
          <p:cNvSpPr>
            <a:spLocks noGrp="1"/>
          </p:cNvSpPr>
          <p:nvPr>
            <p:ph type="sldNum" sz="quarter" idx="12"/>
          </p:nvPr>
        </p:nvSpPr>
        <p:spPr/>
        <p:txBody>
          <a:bodyPr/>
          <a:lstStyle/>
          <a:p>
            <a:fld id="{59E07085-B460-844A-BDF1-EB924C3A3371}" type="slidenum">
              <a:rPr lang="en-US" smtClean="0"/>
              <a:t>‹#›</a:t>
            </a:fld>
            <a:endParaRPr lang="en-US"/>
          </a:p>
        </p:txBody>
      </p:sp>
    </p:spTree>
    <p:extLst>
      <p:ext uri="{BB962C8B-B14F-4D97-AF65-F5344CB8AC3E}">
        <p14:creationId xmlns:p14="http://schemas.microsoft.com/office/powerpoint/2010/main" val="789536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4096E9-1092-B126-9921-BBA401E8D3B0}"/>
              </a:ext>
            </a:extLst>
          </p:cNvPr>
          <p:cNvSpPr>
            <a:spLocks noGrp="1"/>
          </p:cNvSpPr>
          <p:nvPr>
            <p:ph type="dt" sz="half" idx="10"/>
          </p:nvPr>
        </p:nvSpPr>
        <p:spPr/>
        <p:txBody>
          <a:bodyPr/>
          <a:lstStyle/>
          <a:p>
            <a:fld id="{F17EECD8-0F34-0E4C-B917-DE76176C7103}" type="datetimeFigureOut">
              <a:rPr lang="en-US" smtClean="0"/>
              <a:t>12/4/24</a:t>
            </a:fld>
            <a:endParaRPr lang="en-US"/>
          </a:p>
        </p:txBody>
      </p:sp>
      <p:sp>
        <p:nvSpPr>
          <p:cNvPr id="3" name="Footer Placeholder 2">
            <a:extLst>
              <a:ext uri="{FF2B5EF4-FFF2-40B4-BE49-F238E27FC236}">
                <a16:creationId xmlns:a16="http://schemas.microsoft.com/office/drawing/2014/main" id="{6211E19D-A4B1-1019-A120-18A73520D4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3AF267-550E-1122-3E2A-8D9138043E9A}"/>
              </a:ext>
            </a:extLst>
          </p:cNvPr>
          <p:cNvSpPr>
            <a:spLocks noGrp="1"/>
          </p:cNvSpPr>
          <p:nvPr>
            <p:ph type="sldNum" sz="quarter" idx="12"/>
          </p:nvPr>
        </p:nvSpPr>
        <p:spPr/>
        <p:txBody>
          <a:bodyPr/>
          <a:lstStyle/>
          <a:p>
            <a:fld id="{59E07085-B460-844A-BDF1-EB924C3A3371}" type="slidenum">
              <a:rPr lang="en-US" smtClean="0"/>
              <a:t>‹#›</a:t>
            </a:fld>
            <a:endParaRPr lang="en-US"/>
          </a:p>
        </p:txBody>
      </p:sp>
    </p:spTree>
    <p:extLst>
      <p:ext uri="{BB962C8B-B14F-4D97-AF65-F5344CB8AC3E}">
        <p14:creationId xmlns:p14="http://schemas.microsoft.com/office/powerpoint/2010/main" val="952034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DFFC3-080F-F427-23C1-DBDA15CAD52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07DFD5-EE90-1830-8BF4-F83FC1E8B1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202E46-0799-89AC-540A-25C42C7DC1CA}"/>
              </a:ext>
            </a:extLst>
          </p:cNvPr>
          <p:cNvSpPr>
            <a:spLocks noGrp="1"/>
          </p:cNvSpPr>
          <p:nvPr>
            <p:ph type="body" sz="half" idx="2"/>
          </p:nvPr>
        </p:nvSpPr>
        <p:spPr>
          <a:xfrm>
            <a:off x="839789" y="2057400"/>
            <a:ext cx="3932237" cy="3811588"/>
          </a:xfrm>
        </p:spPr>
        <p:txBody>
          <a:bodyPr/>
          <a:lstStyle>
            <a:lvl1pPr marL="0" indent="0">
              <a:buNone/>
              <a:defRPr sz="1600"/>
            </a:lvl1pPr>
            <a:lvl2pPr marL="457237" indent="0">
              <a:buNone/>
              <a:defRPr sz="1400"/>
            </a:lvl2pPr>
            <a:lvl3pPr marL="914473" indent="0">
              <a:buNone/>
              <a:defRPr sz="1200"/>
            </a:lvl3pPr>
            <a:lvl4pPr marL="1371710" indent="0">
              <a:buNone/>
              <a:defRPr sz="1000"/>
            </a:lvl4pPr>
            <a:lvl5pPr marL="1828946" indent="0">
              <a:buNone/>
              <a:defRPr sz="1000"/>
            </a:lvl5pPr>
            <a:lvl6pPr marL="2286183" indent="0">
              <a:buNone/>
              <a:defRPr sz="1000"/>
            </a:lvl6pPr>
            <a:lvl7pPr marL="2743419" indent="0">
              <a:buNone/>
              <a:defRPr sz="1000"/>
            </a:lvl7pPr>
            <a:lvl8pPr marL="3200656" indent="0">
              <a:buNone/>
              <a:defRPr sz="1000"/>
            </a:lvl8pPr>
            <a:lvl9pPr marL="365789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0FCD98-42BA-5A00-3504-A10542039591}"/>
              </a:ext>
            </a:extLst>
          </p:cNvPr>
          <p:cNvSpPr>
            <a:spLocks noGrp="1"/>
          </p:cNvSpPr>
          <p:nvPr>
            <p:ph type="dt" sz="half" idx="10"/>
          </p:nvPr>
        </p:nvSpPr>
        <p:spPr/>
        <p:txBody>
          <a:bodyPr/>
          <a:lstStyle/>
          <a:p>
            <a:fld id="{F17EECD8-0F34-0E4C-B917-DE76176C7103}" type="datetimeFigureOut">
              <a:rPr lang="en-US" smtClean="0"/>
              <a:t>12/4/24</a:t>
            </a:fld>
            <a:endParaRPr lang="en-US"/>
          </a:p>
        </p:txBody>
      </p:sp>
      <p:sp>
        <p:nvSpPr>
          <p:cNvPr id="6" name="Footer Placeholder 5">
            <a:extLst>
              <a:ext uri="{FF2B5EF4-FFF2-40B4-BE49-F238E27FC236}">
                <a16:creationId xmlns:a16="http://schemas.microsoft.com/office/drawing/2014/main" id="{646DD58A-2119-C338-D0EC-4AD6C394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78A9F-D837-4BDD-2D97-7A05E61CD8E7}"/>
              </a:ext>
            </a:extLst>
          </p:cNvPr>
          <p:cNvSpPr>
            <a:spLocks noGrp="1"/>
          </p:cNvSpPr>
          <p:nvPr>
            <p:ph type="sldNum" sz="quarter" idx="12"/>
          </p:nvPr>
        </p:nvSpPr>
        <p:spPr/>
        <p:txBody>
          <a:bodyPr/>
          <a:lstStyle/>
          <a:p>
            <a:fld id="{59E07085-B460-844A-BDF1-EB924C3A3371}" type="slidenum">
              <a:rPr lang="en-US" smtClean="0"/>
              <a:t>‹#›</a:t>
            </a:fld>
            <a:endParaRPr lang="en-US"/>
          </a:p>
        </p:txBody>
      </p:sp>
    </p:spTree>
    <p:extLst>
      <p:ext uri="{BB962C8B-B14F-4D97-AF65-F5344CB8AC3E}">
        <p14:creationId xmlns:p14="http://schemas.microsoft.com/office/powerpoint/2010/main" val="3690232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D7B1-096B-4B25-ADF2-AACE54945D2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A509DE-5840-04E9-F34A-94FB2649DD65}"/>
              </a:ext>
            </a:extLst>
          </p:cNvPr>
          <p:cNvSpPr>
            <a:spLocks noGrp="1"/>
          </p:cNvSpPr>
          <p:nvPr>
            <p:ph type="pic" idx="1"/>
          </p:nvPr>
        </p:nvSpPr>
        <p:spPr>
          <a:xfrm>
            <a:off x="5183188" y="987425"/>
            <a:ext cx="6172200" cy="4873625"/>
          </a:xfrm>
        </p:spPr>
        <p:txBody>
          <a:bodyPr/>
          <a:lstStyle>
            <a:lvl1pPr marL="0" indent="0">
              <a:buNone/>
              <a:defRPr sz="3200"/>
            </a:lvl1pPr>
            <a:lvl2pPr marL="457237" indent="0">
              <a:buNone/>
              <a:defRPr sz="2800"/>
            </a:lvl2pPr>
            <a:lvl3pPr marL="914473" indent="0">
              <a:buNone/>
              <a:defRPr sz="2400"/>
            </a:lvl3pPr>
            <a:lvl4pPr marL="1371710" indent="0">
              <a:buNone/>
              <a:defRPr sz="2000"/>
            </a:lvl4pPr>
            <a:lvl5pPr marL="1828946" indent="0">
              <a:buNone/>
              <a:defRPr sz="2000"/>
            </a:lvl5pPr>
            <a:lvl6pPr marL="2286183" indent="0">
              <a:buNone/>
              <a:defRPr sz="2000"/>
            </a:lvl6pPr>
            <a:lvl7pPr marL="2743419" indent="0">
              <a:buNone/>
              <a:defRPr sz="2000"/>
            </a:lvl7pPr>
            <a:lvl8pPr marL="3200656" indent="0">
              <a:buNone/>
              <a:defRPr sz="2000"/>
            </a:lvl8pPr>
            <a:lvl9pPr marL="3657893" indent="0">
              <a:buNone/>
              <a:defRPr sz="2000"/>
            </a:lvl9pPr>
          </a:lstStyle>
          <a:p>
            <a:endParaRPr lang="en-US"/>
          </a:p>
        </p:txBody>
      </p:sp>
      <p:sp>
        <p:nvSpPr>
          <p:cNvPr id="4" name="Text Placeholder 3">
            <a:extLst>
              <a:ext uri="{FF2B5EF4-FFF2-40B4-BE49-F238E27FC236}">
                <a16:creationId xmlns:a16="http://schemas.microsoft.com/office/drawing/2014/main" id="{AEB65D2E-8B40-1319-3B30-3D34BB4D1FB7}"/>
              </a:ext>
            </a:extLst>
          </p:cNvPr>
          <p:cNvSpPr>
            <a:spLocks noGrp="1"/>
          </p:cNvSpPr>
          <p:nvPr>
            <p:ph type="body" sz="half" idx="2"/>
          </p:nvPr>
        </p:nvSpPr>
        <p:spPr>
          <a:xfrm>
            <a:off x="839789" y="2057400"/>
            <a:ext cx="3932237" cy="3811588"/>
          </a:xfrm>
        </p:spPr>
        <p:txBody>
          <a:bodyPr/>
          <a:lstStyle>
            <a:lvl1pPr marL="0" indent="0">
              <a:buNone/>
              <a:defRPr sz="1600"/>
            </a:lvl1pPr>
            <a:lvl2pPr marL="457237" indent="0">
              <a:buNone/>
              <a:defRPr sz="1400"/>
            </a:lvl2pPr>
            <a:lvl3pPr marL="914473" indent="0">
              <a:buNone/>
              <a:defRPr sz="1200"/>
            </a:lvl3pPr>
            <a:lvl4pPr marL="1371710" indent="0">
              <a:buNone/>
              <a:defRPr sz="1000"/>
            </a:lvl4pPr>
            <a:lvl5pPr marL="1828946" indent="0">
              <a:buNone/>
              <a:defRPr sz="1000"/>
            </a:lvl5pPr>
            <a:lvl6pPr marL="2286183" indent="0">
              <a:buNone/>
              <a:defRPr sz="1000"/>
            </a:lvl6pPr>
            <a:lvl7pPr marL="2743419" indent="0">
              <a:buNone/>
              <a:defRPr sz="1000"/>
            </a:lvl7pPr>
            <a:lvl8pPr marL="3200656" indent="0">
              <a:buNone/>
              <a:defRPr sz="1000"/>
            </a:lvl8pPr>
            <a:lvl9pPr marL="365789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82CE5B-FC34-86CA-9DAE-93224FDA7BA5}"/>
              </a:ext>
            </a:extLst>
          </p:cNvPr>
          <p:cNvSpPr>
            <a:spLocks noGrp="1"/>
          </p:cNvSpPr>
          <p:nvPr>
            <p:ph type="dt" sz="half" idx="10"/>
          </p:nvPr>
        </p:nvSpPr>
        <p:spPr/>
        <p:txBody>
          <a:bodyPr/>
          <a:lstStyle/>
          <a:p>
            <a:fld id="{F17EECD8-0F34-0E4C-B917-DE76176C7103}" type="datetimeFigureOut">
              <a:rPr lang="en-US" smtClean="0"/>
              <a:t>12/4/24</a:t>
            </a:fld>
            <a:endParaRPr lang="en-US"/>
          </a:p>
        </p:txBody>
      </p:sp>
      <p:sp>
        <p:nvSpPr>
          <p:cNvPr id="6" name="Footer Placeholder 5">
            <a:extLst>
              <a:ext uri="{FF2B5EF4-FFF2-40B4-BE49-F238E27FC236}">
                <a16:creationId xmlns:a16="http://schemas.microsoft.com/office/drawing/2014/main" id="{B4ED535B-1476-1607-1FD1-8E5F44D872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441A8-B42E-E284-1B38-D10D599FE778}"/>
              </a:ext>
            </a:extLst>
          </p:cNvPr>
          <p:cNvSpPr>
            <a:spLocks noGrp="1"/>
          </p:cNvSpPr>
          <p:nvPr>
            <p:ph type="sldNum" sz="quarter" idx="12"/>
          </p:nvPr>
        </p:nvSpPr>
        <p:spPr/>
        <p:txBody>
          <a:bodyPr/>
          <a:lstStyle/>
          <a:p>
            <a:fld id="{59E07085-B460-844A-BDF1-EB924C3A3371}" type="slidenum">
              <a:rPr lang="en-US" smtClean="0"/>
              <a:t>‹#›</a:t>
            </a:fld>
            <a:endParaRPr lang="en-US"/>
          </a:p>
        </p:txBody>
      </p:sp>
    </p:spTree>
    <p:extLst>
      <p:ext uri="{BB962C8B-B14F-4D97-AF65-F5344CB8AC3E}">
        <p14:creationId xmlns:p14="http://schemas.microsoft.com/office/powerpoint/2010/main" val="100350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725294-EFCB-2315-9EF1-0B53107A387B}"/>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5D2554-73DF-848D-C84F-2DED00532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9A5BA5-BF37-5133-8031-18F771A9A7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7EECD8-0F34-0E4C-B917-DE76176C7103}" type="datetimeFigureOut">
              <a:rPr lang="en-US" smtClean="0"/>
              <a:t>12/4/24</a:t>
            </a:fld>
            <a:endParaRPr lang="en-US"/>
          </a:p>
        </p:txBody>
      </p:sp>
      <p:sp>
        <p:nvSpPr>
          <p:cNvPr id="5" name="Footer Placeholder 4">
            <a:extLst>
              <a:ext uri="{FF2B5EF4-FFF2-40B4-BE49-F238E27FC236}">
                <a16:creationId xmlns:a16="http://schemas.microsoft.com/office/drawing/2014/main" id="{04E0159C-1DB6-63DA-EA64-98C947192A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3F54E4-D3A1-C260-42FB-6975C4EE17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E07085-B460-844A-BDF1-EB924C3A3371}" type="slidenum">
              <a:rPr lang="en-US" smtClean="0"/>
              <a:t>‹#›</a:t>
            </a:fld>
            <a:endParaRPr lang="en-US"/>
          </a:p>
        </p:txBody>
      </p:sp>
    </p:spTree>
    <p:extLst>
      <p:ext uri="{BB962C8B-B14F-4D97-AF65-F5344CB8AC3E}">
        <p14:creationId xmlns:p14="http://schemas.microsoft.com/office/powerpoint/2010/main" val="497797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7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8" indent="-228618" algn="l" defTabSz="91447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5" indent="-228618" algn="l" defTabSz="91447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1" indent="-228618" algn="l" defTabSz="91447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28"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65"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1"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38"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74"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11"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73" rtl="0" eaLnBrk="1" latinLnBrk="0" hangingPunct="1">
        <a:defRPr sz="1800" kern="1200">
          <a:solidFill>
            <a:schemeClr val="tx1"/>
          </a:solidFill>
          <a:latin typeface="+mn-lt"/>
          <a:ea typeface="+mn-ea"/>
          <a:cs typeface="+mn-cs"/>
        </a:defRPr>
      </a:lvl1pPr>
      <a:lvl2pPr marL="457237" algn="l" defTabSz="914473" rtl="0" eaLnBrk="1" latinLnBrk="0" hangingPunct="1">
        <a:defRPr sz="1800" kern="1200">
          <a:solidFill>
            <a:schemeClr val="tx1"/>
          </a:solidFill>
          <a:latin typeface="+mn-lt"/>
          <a:ea typeface="+mn-ea"/>
          <a:cs typeface="+mn-cs"/>
        </a:defRPr>
      </a:lvl2pPr>
      <a:lvl3pPr marL="914473" algn="l" defTabSz="914473" rtl="0" eaLnBrk="1" latinLnBrk="0" hangingPunct="1">
        <a:defRPr sz="1800" kern="1200">
          <a:solidFill>
            <a:schemeClr val="tx1"/>
          </a:solidFill>
          <a:latin typeface="+mn-lt"/>
          <a:ea typeface="+mn-ea"/>
          <a:cs typeface="+mn-cs"/>
        </a:defRPr>
      </a:lvl3pPr>
      <a:lvl4pPr marL="1371710" algn="l" defTabSz="914473" rtl="0" eaLnBrk="1" latinLnBrk="0" hangingPunct="1">
        <a:defRPr sz="1800" kern="1200">
          <a:solidFill>
            <a:schemeClr val="tx1"/>
          </a:solidFill>
          <a:latin typeface="+mn-lt"/>
          <a:ea typeface="+mn-ea"/>
          <a:cs typeface="+mn-cs"/>
        </a:defRPr>
      </a:lvl4pPr>
      <a:lvl5pPr marL="1828946" algn="l" defTabSz="914473" rtl="0" eaLnBrk="1" latinLnBrk="0" hangingPunct="1">
        <a:defRPr sz="1800" kern="1200">
          <a:solidFill>
            <a:schemeClr val="tx1"/>
          </a:solidFill>
          <a:latin typeface="+mn-lt"/>
          <a:ea typeface="+mn-ea"/>
          <a:cs typeface="+mn-cs"/>
        </a:defRPr>
      </a:lvl5pPr>
      <a:lvl6pPr marL="2286183" algn="l" defTabSz="914473" rtl="0" eaLnBrk="1" latinLnBrk="0" hangingPunct="1">
        <a:defRPr sz="1800" kern="1200">
          <a:solidFill>
            <a:schemeClr val="tx1"/>
          </a:solidFill>
          <a:latin typeface="+mn-lt"/>
          <a:ea typeface="+mn-ea"/>
          <a:cs typeface="+mn-cs"/>
        </a:defRPr>
      </a:lvl6pPr>
      <a:lvl7pPr marL="2743419" algn="l" defTabSz="914473" rtl="0" eaLnBrk="1" latinLnBrk="0" hangingPunct="1">
        <a:defRPr sz="1800" kern="1200">
          <a:solidFill>
            <a:schemeClr val="tx1"/>
          </a:solidFill>
          <a:latin typeface="+mn-lt"/>
          <a:ea typeface="+mn-ea"/>
          <a:cs typeface="+mn-cs"/>
        </a:defRPr>
      </a:lvl7pPr>
      <a:lvl8pPr marL="3200656" algn="l" defTabSz="914473" rtl="0" eaLnBrk="1" latinLnBrk="0" hangingPunct="1">
        <a:defRPr sz="1800" kern="1200">
          <a:solidFill>
            <a:schemeClr val="tx1"/>
          </a:solidFill>
          <a:latin typeface="+mn-lt"/>
          <a:ea typeface="+mn-ea"/>
          <a:cs typeface="+mn-cs"/>
        </a:defRPr>
      </a:lvl8pPr>
      <a:lvl9pPr marL="3657893" algn="l" defTabSz="91447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37247-C162-37EF-9D62-225B224342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A71D80-DE53-F27D-6388-3FFE81CAA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10513-B4B3-6956-A7EE-577B3F37C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201920-4B1F-114A-9684-FF5F39CD6EE7}" type="datetimeFigureOut">
              <a:rPr lang="en-US" smtClean="0"/>
              <a:t>12/4/24</a:t>
            </a:fld>
            <a:endParaRPr lang="en-US"/>
          </a:p>
        </p:txBody>
      </p:sp>
      <p:sp>
        <p:nvSpPr>
          <p:cNvPr id="5" name="Footer Placeholder 4">
            <a:extLst>
              <a:ext uri="{FF2B5EF4-FFF2-40B4-BE49-F238E27FC236}">
                <a16:creationId xmlns:a16="http://schemas.microsoft.com/office/drawing/2014/main" id="{1CE0DCE5-CE30-C5D2-5671-A3ED2C7D38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C8006C8-28DC-FCAC-1A52-E0E685071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61BBD3-C3FD-4C42-A058-9C6558B86398}" type="slidenum">
              <a:rPr lang="en-US" smtClean="0"/>
              <a:t>‹#›</a:t>
            </a:fld>
            <a:endParaRPr lang="en-US"/>
          </a:p>
        </p:txBody>
      </p:sp>
    </p:spTree>
    <p:extLst>
      <p:ext uri="{BB962C8B-B14F-4D97-AF65-F5344CB8AC3E}">
        <p14:creationId xmlns:p14="http://schemas.microsoft.com/office/powerpoint/2010/main" val="690744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7463329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tiny.cc/cpbpbandt2024"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emf"/><Relationship Id="rId2" Type="http://schemas.openxmlformats.org/officeDocument/2006/relationships/image" Target="../media/image70.png"/><Relationship Id="rId1" Type="http://schemas.openxmlformats.org/officeDocument/2006/relationships/slideLayout" Target="../slideLayouts/slideLayout12.xml"/><Relationship Id="rId6" Type="http://schemas.openxmlformats.org/officeDocument/2006/relationships/image" Target="../media/image74.emf"/><Relationship Id="rId5" Type="http://schemas.openxmlformats.org/officeDocument/2006/relationships/image" Target="../media/image73.png"/><Relationship Id="rId4" Type="http://schemas.openxmlformats.org/officeDocument/2006/relationships/image" Target="../media/image72.emf"/></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4.xml"/><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4.xml"/><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7.xml"/><Relationship Id="rId5" Type="http://schemas.openxmlformats.org/officeDocument/2006/relationships/image" Target="../media/image102.png"/><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7.xml"/><Relationship Id="rId4" Type="http://schemas.openxmlformats.org/officeDocument/2006/relationships/image" Target="../media/image105.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science objects&#10;&#10;Description automatically generated">
            <a:extLst>
              <a:ext uri="{FF2B5EF4-FFF2-40B4-BE49-F238E27FC236}">
                <a16:creationId xmlns:a16="http://schemas.microsoft.com/office/drawing/2014/main" id="{18729F72-4C17-AABD-BED2-06E08AA32737}"/>
              </a:ext>
            </a:extLst>
          </p:cNvPr>
          <p:cNvPicPr>
            <a:picLocks noChangeAspect="1"/>
          </p:cNvPicPr>
          <p:nvPr/>
        </p:nvPicPr>
        <p:blipFill>
          <a:blip r:embed="rId3"/>
          <a:srcRect l="37210" t="15625" r="34271"/>
          <a:stretch/>
        </p:blipFill>
        <p:spPr>
          <a:xfrm rot="16200000">
            <a:off x="3333976" y="-3333977"/>
            <a:ext cx="6858001" cy="13525952"/>
          </a:xfrm>
          <a:prstGeom prst="rect">
            <a:avLst/>
          </a:prstGeom>
        </p:spPr>
      </p:pic>
      <p:sp>
        <p:nvSpPr>
          <p:cNvPr id="6" name="TextBox 5">
            <a:extLst>
              <a:ext uri="{FF2B5EF4-FFF2-40B4-BE49-F238E27FC236}">
                <a16:creationId xmlns:a16="http://schemas.microsoft.com/office/drawing/2014/main" id="{AE601330-BD8C-9ADE-B1F8-E7646277B3EA}"/>
              </a:ext>
            </a:extLst>
          </p:cNvPr>
          <p:cNvSpPr txBox="1"/>
          <p:nvPr/>
        </p:nvSpPr>
        <p:spPr>
          <a:xfrm>
            <a:off x="475130" y="1119199"/>
            <a:ext cx="6463552" cy="1723549"/>
          </a:xfrm>
          <a:prstGeom prst="rect">
            <a:avLst/>
          </a:prstGeom>
          <a:noFill/>
          <a:ln>
            <a:noFill/>
          </a:ln>
          <a:effectLst>
            <a:outerShdw blurRad="50800" dist="50800" dir="5400000" algn="ctr" rotWithShape="0">
              <a:schemeClr val="tx1">
                <a:alpha val="73569"/>
              </a:schemeClr>
            </a:outerShdw>
          </a:effectLst>
        </p:spPr>
        <p:txBody>
          <a:bodyPr wrap="square" rtlCol="0">
            <a:spAutoFit/>
          </a:bodyPr>
          <a:lstStyle/>
          <a:p>
            <a:r>
              <a:rPr lang="en-US" sz="6600" b="1" dirty="0">
                <a:solidFill>
                  <a:srgbClr val="0070C0"/>
                </a:solidFill>
                <a:latin typeface="Tahoma" panose="020B0604030504040204" pitchFamily="34" charset="0"/>
                <a:ea typeface="Tahoma" panose="020B0604030504040204" pitchFamily="34" charset="0"/>
                <a:cs typeface="Tahoma" panose="020B0604030504040204" pitchFamily="34" charset="0"/>
              </a:rPr>
              <a:t>CPBP</a:t>
            </a:r>
            <a:r>
              <a:rPr lang="en-US" sz="6600" b="1" dirty="0">
                <a:solidFill>
                  <a:srgbClr val="00B0F0"/>
                </a:solidFill>
                <a:latin typeface="Tahoma" panose="020B0604030504040204" pitchFamily="34" charset="0"/>
                <a:ea typeface="Tahoma" panose="020B0604030504040204" pitchFamily="34" charset="0"/>
                <a:cs typeface="Tahoma" panose="020B0604030504040204" pitchFamily="34" charset="0"/>
              </a:rPr>
              <a:t>B&amp;T</a:t>
            </a:r>
            <a:r>
              <a:rPr lang="en-US" sz="6600" b="1" dirty="0">
                <a:solidFill>
                  <a:srgbClr val="0070C0"/>
                </a:solidFill>
                <a:latin typeface="Tahoma" panose="020B0604030504040204" pitchFamily="34" charset="0"/>
                <a:ea typeface="Tahoma" panose="020B0604030504040204" pitchFamily="34" charset="0"/>
                <a:cs typeface="Tahoma" panose="020B0604030504040204" pitchFamily="34" charset="0"/>
              </a:rPr>
              <a:t>2024</a:t>
            </a:r>
          </a:p>
          <a:p>
            <a:r>
              <a:rPr lang="en-US" sz="4000" b="1" dirty="0">
                <a:solidFill>
                  <a:srgbClr val="0070C0"/>
                </a:solidFill>
                <a:latin typeface="Lucida Console" panose="020B0609040504020204" pitchFamily="49" charset="0"/>
                <a:ea typeface="Tahoma" panose="020B0604030504040204" pitchFamily="34" charset="0"/>
                <a:cs typeface="Tahoma" panose="020B0604030504040204" pitchFamily="34" charset="0"/>
              </a:rPr>
              <a:t>R you ready fa dis</a:t>
            </a:r>
          </a:p>
        </p:txBody>
      </p:sp>
      <p:sp>
        <p:nvSpPr>
          <p:cNvPr id="7" name="TextBox 6">
            <a:extLst>
              <a:ext uri="{FF2B5EF4-FFF2-40B4-BE49-F238E27FC236}">
                <a16:creationId xmlns:a16="http://schemas.microsoft.com/office/drawing/2014/main" id="{6E1AE153-9139-DF02-EDBD-24A3263AF342}"/>
              </a:ext>
            </a:extLst>
          </p:cNvPr>
          <p:cNvSpPr txBox="1"/>
          <p:nvPr/>
        </p:nvSpPr>
        <p:spPr>
          <a:xfrm>
            <a:off x="475130" y="3257509"/>
            <a:ext cx="3946914" cy="584775"/>
          </a:xfrm>
          <a:prstGeom prst="rect">
            <a:avLst/>
          </a:prstGeom>
          <a:noFill/>
        </p:spPr>
        <p:txBody>
          <a:bodyPr wrap="none" rtlCol="0">
            <a:spAutoFit/>
          </a:bodyPr>
          <a:lstStyle/>
          <a:p>
            <a:r>
              <a:rPr lang="en-US" sz="3200" b="1" dirty="0">
                <a:solidFill>
                  <a:srgbClr val="0070C0"/>
                </a:solidFill>
                <a:latin typeface="Tahoma" panose="020B0604030504040204" pitchFamily="34" charset="0"/>
                <a:ea typeface="Tahoma" panose="020B0604030504040204" pitchFamily="34" charset="0"/>
                <a:cs typeface="Tahoma" panose="020B0604030504040204" pitchFamily="34" charset="0"/>
              </a:rPr>
              <a:t>December 5, 2024</a:t>
            </a:r>
          </a:p>
        </p:txBody>
      </p:sp>
      <p:sp>
        <p:nvSpPr>
          <p:cNvPr id="8" name="TextBox 7">
            <a:extLst>
              <a:ext uri="{FF2B5EF4-FFF2-40B4-BE49-F238E27FC236}">
                <a16:creationId xmlns:a16="http://schemas.microsoft.com/office/drawing/2014/main" id="{B9A946A9-8B99-A509-878E-31A0595FCD71}"/>
              </a:ext>
            </a:extLst>
          </p:cNvPr>
          <p:cNvSpPr txBox="1"/>
          <p:nvPr/>
        </p:nvSpPr>
        <p:spPr>
          <a:xfrm>
            <a:off x="475130" y="4257045"/>
            <a:ext cx="3419526" cy="830997"/>
          </a:xfrm>
          <a:prstGeom prst="rect">
            <a:avLst/>
          </a:prstGeom>
          <a:noFill/>
        </p:spPr>
        <p:txBody>
          <a:bodyPr wrap="none" rtlCol="0">
            <a:spAutoFit/>
          </a:bodyPr>
          <a:lstStyle/>
          <a:p>
            <a:r>
              <a:rPr lang="en-US" sz="2400" b="1" dirty="0">
                <a:solidFill>
                  <a:srgbClr val="0070C0"/>
                </a:solidFill>
                <a:latin typeface="Tahoma" panose="020B0604030504040204" pitchFamily="34" charset="0"/>
                <a:ea typeface="Tahoma" panose="020B0604030504040204" pitchFamily="34" charset="0"/>
                <a:cs typeface="Tahoma" panose="020B0604030504040204" pitchFamily="34" charset="0"/>
              </a:rPr>
              <a:t>Light Hall 306A/B</a:t>
            </a:r>
          </a:p>
          <a:p>
            <a:r>
              <a:rPr lang="en-US" sz="2400" b="1" dirty="0">
                <a:solidFill>
                  <a:srgbClr val="0070C0"/>
                </a:solidFill>
                <a:latin typeface="Tahoma" panose="020B0604030504040204" pitchFamily="34" charset="0"/>
                <a:ea typeface="Tahoma" panose="020B0604030504040204" pitchFamily="34" charset="0"/>
                <a:cs typeface="Tahoma" panose="020B0604030504040204" pitchFamily="34" charset="0"/>
              </a:rPr>
              <a:t>Nashville, Tennessee</a:t>
            </a:r>
          </a:p>
        </p:txBody>
      </p:sp>
      <p:sp>
        <p:nvSpPr>
          <p:cNvPr id="9" name="TextBox 8">
            <a:extLst>
              <a:ext uri="{FF2B5EF4-FFF2-40B4-BE49-F238E27FC236}">
                <a16:creationId xmlns:a16="http://schemas.microsoft.com/office/drawing/2014/main" id="{45059F00-FA01-8914-E52C-3B5412621E37}"/>
              </a:ext>
            </a:extLst>
          </p:cNvPr>
          <p:cNvSpPr txBox="1"/>
          <p:nvPr/>
        </p:nvSpPr>
        <p:spPr>
          <a:xfrm>
            <a:off x="475130" y="6207243"/>
            <a:ext cx="3333077" cy="369332"/>
          </a:xfrm>
          <a:prstGeom prst="rect">
            <a:avLst/>
          </a:prstGeom>
          <a:noFill/>
        </p:spPr>
        <p:txBody>
          <a:bodyPr wrap="square" rtlCol="0">
            <a:spAutoFit/>
          </a:bodyPr>
          <a:lstStyle/>
          <a:p>
            <a:r>
              <a:rPr lang="en-US" b="1" dirty="0">
                <a:solidFill>
                  <a:srgbClr val="00B0F0"/>
                </a:solidFill>
                <a:hlinkClick r:id="rId4">
                  <a:extLst>
                    <a:ext uri="{A12FA001-AC4F-418D-AE19-62706E023703}">
                      <ahyp:hlinkClr xmlns:ahyp="http://schemas.microsoft.com/office/drawing/2018/hyperlinkcolor" val="tx"/>
                    </a:ext>
                  </a:extLst>
                </a:hlinkClick>
              </a:rPr>
              <a:t>http://tiny.cc/cpbpbandt2024</a:t>
            </a:r>
            <a:r>
              <a:rPr lang="en-US" b="1" dirty="0">
                <a:solidFill>
                  <a:srgbClr val="00B0F0"/>
                </a:solidFill>
              </a:rPr>
              <a:t> </a:t>
            </a:r>
          </a:p>
        </p:txBody>
      </p:sp>
      <p:sp>
        <p:nvSpPr>
          <p:cNvPr id="10" name="TextBox 9">
            <a:extLst>
              <a:ext uri="{FF2B5EF4-FFF2-40B4-BE49-F238E27FC236}">
                <a16:creationId xmlns:a16="http://schemas.microsoft.com/office/drawing/2014/main" id="{E1C72D0F-A600-4941-A087-5BFC859E7B22}"/>
              </a:ext>
            </a:extLst>
          </p:cNvPr>
          <p:cNvSpPr txBox="1"/>
          <p:nvPr/>
        </p:nvSpPr>
        <p:spPr>
          <a:xfrm>
            <a:off x="4422044" y="6207243"/>
            <a:ext cx="1828412" cy="369332"/>
          </a:xfrm>
          <a:prstGeom prst="rect">
            <a:avLst/>
          </a:prstGeom>
          <a:noFill/>
        </p:spPr>
        <p:txBody>
          <a:bodyPr wrap="square" rtlCol="0">
            <a:spAutoFit/>
          </a:bodyPr>
          <a:lstStyle/>
          <a:p>
            <a:r>
              <a:rPr lang="en-US" b="1" dirty="0"/>
              <a:t>#CPBPB&amp;T2024</a:t>
            </a:r>
          </a:p>
        </p:txBody>
      </p:sp>
    </p:spTree>
    <p:extLst>
      <p:ext uri="{BB962C8B-B14F-4D97-AF65-F5344CB8AC3E}">
        <p14:creationId xmlns:p14="http://schemas.microsoft.com/office/powerpoint/2010/main" val="4170552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4D8B-867C-1D3C-2E8C-3D462A1E6429}"/>
              </a:ext>
            </a:extLst>
          </p:cNvPr>
          <p:cNvSpPr>
            <a:spLocks noGrp="1"/>
          </p:cNvSpPr>
          <p:nvPr>
            <p:ph type="title"/>
          </p:nvPr>
        </p:nvSpPr>
        <p:spPr>
          <a:xfrm>
            <a:off x="419100" y="365125"/>
            <a:ext cx="11353800" cy="1325563"/>
          </a:xfrm>
        </p:spPr>
        <p:txBody>
          <a:bodyPr/>
          <a:lstStyle/>
          <a:p>
            <a:r>
              <a:rPr lang="en-US" dirty="0"/>
              <a:t>Distribution of Calories for Entrees by Restaurant</a:t>
            </a:r>
          </a:p>
        </p:txBody>
      </p:sp>
      <p:pic>
        <p:nvPicPr>
          <p:cNvPr id="5" name="Content Placeholder 4" descr="A graph of different colored squares&#10;&#10;Description automatically generated">
            <a:extLst>
              <a:ext uri="{FF2B5EF4-FFF2-40B4-BE49-F238E27FC236}">
                <a16:creationId xmlns:a16="http://schemas.microsoft.com/office/drawing/2014/main" id="{8A4B5108-B2BA-3AD9-23C7-78E7CBA75949}"/>
              </a:ext>
            </a:extLst>
          </p:cNvPr>
          <p:cNvPicPr>
            <a:picLocks noGrp="1" noChangeAspect="1"/>
          </p:cNvPicPr>
          <p:nvPr>
            <p:ph idx="1"/>
          </p:nvPr>
        </p:nvPicPr>
        <p:blipFill>
          <a:blip r:embed="rId2"/>
          <a:stretch>
            <a:fillRect/>
          </a:stretch>
        </p:blipFill>
        <p:spPr>
          <a:xfrm>
            <a:off x="688033" y="1690688"/>
            <a:ext cx="8084007" cy="4956956"/>
          </a:xfrm>
        </p:spPr>
      </p:pic>
    </p:spTree>
    <p:extLst>
      <p:ext uri="{BB962C8B-B14F-4D97-AF65-F5344CB8AC3E}">
        <p14:creationId xmlns:p14="http://schemas.microsoft.com/office/powerpoint/2010/main" val="3519854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6B08F-0BAD-4408-5B1E-50C1B77FC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54DF51-2ACB-E491-1955-57283AB0C543}"/>
              </a:ext>
            </a:extLst>
          </p:cNvPr>
          <p:cNvSpPr>
            <a:spLocks noGrp="1"/>
          </p:cNvSpPr>
          <p:nvPr>
            <p:ph type="title"/>
          </p:nvPr>
        </p:nvSpPr>
        <p:spPr/>
        <p:txBody>
          <a:bodyPr/>
          <a:lstStyle/>
          <a:p>
            <a:r>
              <a:rPr lang="en-US" dirty="0" err="1"/>
              <a:t>FlowChart</a:t>
            </a:r>
            <a:endParaRPr lang="en-US" dirty="0"/>
          </a:p>
        </p:txBody>
      </p:sp>
      <p:sp>
        <p:nvSpPr>
          <p:cNvPr id="3" name="Content Placeholder 2">
            <a:extLst>
              <a:ext uri="{FF2B5EF4-FFF2-40B4-BE49-F238E27FC236}">
                <a16:creationId xmlns:a16="http://schemas.microsoft.com/office/drawing/2014/main" id="{2082131E-525D-5684-B6C5-45C86041C252}"/>
              </a:ext>
            </a:extLst>
          </p:cNvPr>
          <p:cNvSpPr>
            <a:spLocks noGrp="1"/>
          </p:cNvSpPr>
          <p:nvPr>
            <p:ph idx="1"/>
          </p:nvPr>
        </p:nvSpPr>
        <p:spPr/>
        <p:txBody>
          <a:bodyPr/>
          <a:lstStyle/>
          <a:p>
            <a:pPr marL="514350" indent="-514350">
              <a:buAutoNum type="arabicPeriod"/>
            </a:pPr>
            <a:r>
              <a:rPr lang="en-US" dirty="0"/>
              <a:t>Data Cleaning </a:t>
            </a:r>
          </a:p>
          <a:p>
            <a:pPr marL="971550" lvl="1" indent="-514350">
              <a:buFont typeface="Arial" panose="020B0604020202020204" pitchFamily="34" charset="0"/>
              <a:buAutoNum type="arabicPeriod"/>
            </a:pPr>
            <a:r>
              <a:rPr lang="en-US" dirty="0"/>
              <a:t>Finding Duplicates, Assigning Categories</a:t>
            </a:r>
          </a:p>
          <a:p>
            <a:pPr marL="514350" indent="-514350">
              <a:buAutoNum type="arabicPeriod"/>
            </a:pPr>
            <a:r>
              <a:rPr lang="en-US" dirty="0"/>
              <a:t>Distribution Plots and Tables</a:t>
            </a:r>
          </a:p>
          <a:p>
            <a:pPr marL="514350" indent="-514350">
              <a:buAutoNum type="arabicPeriod"/>
            </a:pPr>
            <a:r>
              <a:rPr lang="en-US" dirty="0"/>
              <a:t>Correlation Plots and Statistical Tests</a:t>
            </a:r>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4136825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10AE-0F5D-7729-BD31-BFFF92A7230D}"/>
              </a:ext>
            </a:extLst>
          </p:cNvPr>
          <p:cNvSpPr>
            <a:spLocks noGrp="1"/>
          </p:cNvSpPr>
          <p:nvPr>
            <p:ph type="title"/>
          </p:nvPr>
        </p:nvSpPr>
        <p:spPr>
          <a:xfrm>
            <a:off x="280182" y="-24040"/>
            <a:ext cx="10515600" cy="1325563"/>
          </a:xfrm>
        </p:spPr>
        <p:txBody>
          <a:bodyPr/>
          <a:lstStyle/>
          <a:p>
            <a:r>
              <a:rPr lang="en-US" dirty="0"/>
              <a:t>Correlations! </a:t>
            </a:r>
          </a:p>
        </p:txBody>
      </p:sp>
      <p:sp>
        <p:nvSpPr>
          <p:cNvPr id="7" name="TextBox 6">
            <a:extLst>
              <a:ext uri="{FF2B5EF4-FFF2-40B4-BE49-F238E27FC236}">
                <a16:creationId xmlns:a16="http://schemas.microsoft.com/office/drawing/2014/main" id="{FAEDACA0-6D42-5D4E-E895-8AA15E05B148}"/>
              </a:ext>
            </a:extLst>
          </p:cNvPr>
          <p:cNvSpPr txBox="1"/>
          <p:nvPr/>
        </p:nvSpPr>
        <p:spPr>
          <a:xfrm>
            <a:off x="280182" y="966582"/>
            <a:ext cx="3546230" cy="1200329"/>
          </a:xfrm>
          <a:prstGeom prst="rect">
            <a:avLst/>
          </a:prstGeom>
          <a:noFill/>
        </p:spPr>
        <p:txBody>
          <a:bodyPr wrap="square" rtlCol="0">
            <a:spAutoFit/>
          </a:bodyPr>
          <a:lstStyle/>
          <a:p>
            <a:r>
              <a:rPr lang="en-US" sz="2400" dirty="0"/>
              <a:t>Calories vs.  total Fat? Calories vs. Protein? Calories vs. Carbohydrates</a:t>
            </a:r>
          </a:p>
        </p:txBody>
      </p:sp>
      <p:pic>
        <p:nvPicPr>
          <p:cNvPr id="13" name="Picture 12" descr="A graph showing calories and calories&#10;&#10;Description automatically generated">
            <a:extLst>
              <a:ext uri="{FF2B5EF4-FFF2-40B4-BE49-F238E27FC236}">
                <a16:creationId xmlns:a16="http://schemas.microsoft.com/office/drawing/2014/main" id="{8F48E6E7-5A15-4647-917F-E00BA674D13A}"/>
              </a:ext>
            </a:extLst>
          </p:cNvPr>
          <p:cNvPicPr>
            <a:picLocks noChangeAspect="1"/>
          </p:cNvPicPr>
          <p:nvPr/>
        </p:nvPicPr>
        <p:blipFill>
          <a:blip r:embed="rId2"/>
          <a:srcRect l="50" r="16568"/>
          <a:stretch/>
        </p:blipFill>
        <p:spPr>
          <a:xfrm>
            <a:off x="6620932" y="-21718"/>
            <a:ext cx="4464409" cy="3301414"/>
          </a:xfrm>
          <a:prstGeom prst="rect">
            <a:avLst/>
          </a:prstGeom>
        </p:spPr>
      </p:pic>
      <p:pic>
        <p:nvPicPr>
          <p:cNvPr id="15" name="Picture 14" descr="A graph showing calories and protein&#10;&#10;Description automatically generated">
            <a:extLst>
              <a:ext uri="{FF2B5EF4-FFF2-40B4-BE49-F238E27FC236}">
                <a16:creationId xmlns:a16="http://schemas.microsoft.com/office/drawing/2014/main" id="{C0BC2473-655D-3900-365E-BCBF76D3809B}"/>
              </a:ext>
            </a:extLst>
          </p:cNvPr>
          <p:cNvPicPr>
            <a:picLocks noChangeAspect="1"/>
          </p:cNvPicPr>
          <p:nvPr/>
        </p:nvPicPr>
        <p:blipFill>
          <a:blip r:embed="rId3"/>
          <a:srcRect l="1417"/>
          <a:stretch/>
        </p:blipFill>
        <p:spPr>
          <a:xfrm>
            <a:off x="426631" y="3107765"/>
            <a:ext cx="4977178" cy="3685821"/>
          </a:xfrm>
          <a:prstGeom prst="rect">
            <a:avLst/>
          </a:prstGeom>
        </p:spPr>
      </p:pic>
      <p:pic>
        <p:nvPicPr>
          <p:cNvPr id="17" name="Picture 16" descr="A graph showing calories and calories&#10;&#10;Description automatically generated">
            <a:extLst>
              <a:ext uri="{FF2B5EF4-FFF2-40B4-BE49-F238E27FC236}">
                <a16:creationId xmlns:a16="http://schemas.microsoft.com/office/drawing/2014/main" id="{BC2A0291-A726-617C-A338-749C95434287}"/>
              </a:ext>
            </a:extLst>
          </p:cNvPr>
          <p:cNvPicPr>
            <a:picLocks noChangeAspect="1"/>
          </p:cNvPicPr>
          <p:nvPr/>
        </p:nvPicPr>
        <p:blipFill>
          <a:blip r:embed="rId4"/>
          <a:stretch>
            <a:fillRect/>
          </a:stretch>
        </p:blipFill>
        <p:spPr>
          <a:xfrm>
            <a:off x="6549041" y="3107765"/>
            <a:ext cx="5642959" cy="3448924"/>
          </a:xfrm>
          <a:prstGeom prst="rect">
            <a:avLst/>
          </a:prstGeom>
        </p:spPr>
      </p:pic>
      <p:sp>
        <p:nvSpPr>
          <p:cNvPr id="20" name="TextBox 19">
            <a:extLst>
              <a:ext uri="{FF2B5EF4-FFF2-40B4-BE49-F238E27FC236}">
                <a16:creationId xmlns:a16="http://schemas.microsoft.com/office/drawing/2014/main" id="{01B4CEF1-23B6-0B52-5B0B-2C9184AE960E}"/>
              </a:ext>
            </a:extLst>
          </p:cNvPr>
          <p:cNvSpPr txBox="1"/>
          <p:nvPr/>
        </p:nvSpPr>
        <p:spPr>
          <a:xfrm>
            <a:off x="4310180" y="931230"/>
            <a:ext cx="3404381" cy="1200329"/>
          </a:xfrm>
          <a:prstGeom prst="rect">
            <a:avLst/>
          </a:prstGeom>
          <a:noFill/>
        </p:spPr>
        <p:txBody>
          <a:bodyPr wrap="square" rtlCol="0">
            <a:spAutoFit/>
          </a:bodyPr>
          <a:lstStyle/>
          <a:p>
            <a:r>
              <a:rPr lang="en-US" sz="2400" dirty="0"/>
              <a:t>0.8992933 </a:t>
            </a:r>
          </a:p>
          <a:p>
            <a:r>
              <a:rPr lang="en-US" sz="2400" dirty="0"/>
              <a:t>0.8319566 </a:t>
            </a:r>
          </a:p>
          <a:p>
            <a:r>
              <a:rPr lang="en-US" sz="2400" dirty="0"/>
              <a:t>0.7140314</a:t>
            </a:r>
          </a:p>
        </p:txBody>
      </p:sp>
    </p:spTree>
    <p:extLst>
      <p:ext uri="{BB962C8B-B14F-4D97-AF65-F5344CB8AC3E}">
        <p14:creationId xmlns:p14="http://schemas.microsoft.com/office/powerpoint/2010/main" val="263487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931A-447B-3EE6-A505-987E79840148}"/>
              </a:ext>
            </a:extLst>
          </p:cNvPr>
          <p:cNvSpPr>
            <a:spLocks noGrp="1"/>
          </p:cNvSpPr>
          <p:nvPr>
            <p:ph type="title"/>
          </p:nvPr>
        </p:nvSpPr>
        <p:spPr/>
        <p:txBody>
          <a:bodyPr/>
          <a:lstStyle/>
          <a:p>
            <a:r>
              <a:rPr lang="en-US" dirty="0"/>
              <a:t>Entrees vs. Salad </a:t>
            </a:r>
          </a:p>
        </p:txBody>
      </p:sp>
      <p:sp>
        <p:nvSpPr>
          <p:cNvPr id="3" name="Content Placeholder 2">
            <a:extLst>
              <a:ext uri="{FF2B5EF4-FFF2-40B4-BE49-F238E27FC236}">
                <a16:creationId xmlns:a16="http://schemas.microsoft.com/office/drawing/2014/main" id="{EBA1D2D4-8F64-FA6D-611A-02B32D83C7ED}"/>
              </a:ext>
            </a:extLst>
          </p:cNvPr>
          <p:cNvSpPr>
            <a:spLocks noGrp="1"/>
          </p:cNvSpPr>
          <p:nvPr>
            <p:ph idx="1"/>
          </p:nvPr>
        </p:nvSpPr>
        <p:spPr>
          <a:xfrm>
            <a:off x="838198" y="2125473"/>
            <a:ext cx="3718302" cy="995067"/>
          </a:xfrm>
        </p:spPr>
        <p:txBody>
          <a:bodyPr/>
          <a:lstStyle/>
          <a:p>
            <a:r>
              <a:rPr lang="en-US" dirty="0"/>
              <a:t>Fiber to Calories </a:t>
            </a:r>
          </a:p>
          <a:p>
            <a:r>
              <a:rPr lang="en-US" dirty="0"/>
              <a:t>Protein to Calories </a:t>
            </a:r>
          </a:p>
        </p:txBody>
      </p:sp>
      <p:sp>
        <p:nvSpPr>
          <p:cNvPr id="5" name="Content Placeholder 2">
            <a:extLst>
              <a:ext uri="{FF2B5EF4-FFF2-40B4-BE49-F238E27FC236}">
                <a16:creationId xmlns:a16="http://schemas.microsoft.com/office/drawing/2014/main" id="{6B033855-2007-8825-B895-C6DF1B3C84EA}"/>
              </a:ext>
            </a:extLst>
          </p:cNvPr>
          <p:cNvSpPr txBox="1">
            <a:spLocks/>
          </p:cNvSpPr>
          <p:nvPr/>
        </p:nvSpPr>
        <p:spPr>
          <a:xfrm>
            <a:off x="838200" y="1538342"/>
            <a:ext cx="10026111" cy="995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Does Salad contain more fiber and protein than entrees? </a:t>
            </a:r>
          </a:p>
        </p:txBody>
      </p:sp>
      <p:pic>
        <p:nvPicPr>
          <p:cNvPr id="8" name="Picture 7" descr="A screenshot of a computer&#10;&#10;Description automatically generated">
            <a:extLst>
              <a:ext uri="{FF2B5EF4-FFF2-40B4-BE49-F238E27FC236}">
                <a16:creationId xmlns:a16="http://schemas.microsoft.com/office/drawing/2014/main" id="{EE0DFA37-C4C7-8F92-C8ED-61BB3AFE9246}"/>
              </a:ext>
            </a:extLst>
          </p:cNvPr>
          <p:cNvPicPr>
            <a:picLocks noChangeAspect="1"/>
          </p:cNvPicPr>
          <p:nvPr/>
        </p:nvPicPr>
        <p:blipFill>
          <a:blip r:embed="rId2"/>
          <a:stretch>
            <a:fillRect/>
          </a:stretch>
        </p:blipFill>
        <p:spPr>
          <a:xfrm>
            <a:off x="656211" y="3120540"/>
            <a:ext cx="2981897" cy="3611105"/>
          </a:xfrm>
          <a:prstGeom prst="rect">
            <a:avLst/>
          </a:prstGeom>
        </p:spPr>
      </p:pic>
      <p:sp>
        <p:nvSpPr>
          <p:cNvPr id="9" name="TextBox 8">
            <a:extLst>
              <a:ext uri="{FF2B5EF4-FFF2-40B4-BE49-F238E27FC236}">
                <a16:creationId xmlns:a16="http://schemas.microsoft.com/office/drawing/2014/main" id="{41FB92B3-6C13-5DEC-20B9-205E2E571D46}"/>
              </a:ext>
            </a:extLst>
          </p:cNvPr>
          <p:cNvSpPr txBox="1"/>
          <p:nvPr/>
        </p:nvSpPr>
        <p:spPr>
          <a:xfrm>
            <a:off x="3716137" y="4279761"/>
            <a:ext cx="2660072" cy="646331"/>
          </a:xfrm>
          <a:prstGeom prst="rect">
            <a:avLst/>
          </a:prstGeom>
          <a:noFill/>
        </p:spPr>
        <p:txBody>
          <a:bodyPr wrap="square" rtlCol="0">
            <a:spAutoFit/>
          </a:bodyPr>
          <a:lstStyle/>
          <a:p>
            <a:r>
              <a:rPr lang="en-US" dirty="0"/>
              <a:t>Not normally Distributed</a:t>
            </a:r>
          </a:p>
          <a:p>
            <a:r>
              <a:rPr lang="en-US" dirty="0"/>
              <a:t>Wilcoxon test! </a:t>
            </a:r>
          </a:p>
        </p:txBody>
      </p:sp>
      <p:pic>
        <p:nvPicPr>
          <p:cNvPr id="11" name="Picture 10" descr="A screenshot of a computer program&#10;&#10;Description automatically generated">
            <a:extLst>
              <a:ext uri="{FF2B5EF4-FFF2-40B4-BE49-F238E27FC236}">
                <a16:creationId xmlns:a16="http://schemas.microsoft.com/office/drawing/2014/main" id="{60D9A1D5-D1B5-A553-36AE-F5910245BEA5}"/>
              </a:ext>
            </a:extLst>
          </p:cNvPr>
          <p:cNvPicPr>
            <a:picLocks noChangeAspect="1"/>
          </p:cNvPicPr>
          <p:nvPr/>
        </p:nvPicPr>
        <p:blipFill>
          <a:blip r:embed="rId3"/>
          <a:stretch>
            <a:fillRect/>
          </a:stretch>
        </p:blipFill>
        <p:spPr>
          <a:xfrm>
            <a:off x="6376209" y="2125473"/>
            <a:ext cx="5815791" cy="3292764"/>
          </a:xfrm>
          <a:prstGeom prst="rect">
            <a:avLst/>
          </a:prstGeom>
        </p:spPr>
      </p:pic>
      <p:sp>
        <p:nvSpPr>
          <p:cNvPr id="12" name="TextBox 11">
            <a:extLst>
              <a:ext uri="{FF2B5EF4-FFF2-40B4-BE49-F238E27FC236}">
                <a16:creationId xmlns:a16="http://schemas.microsoft.com/office/drawing/2014/main" id="{E63BE481-B78A-A398-EE83-2C6268039171}"/>
              </a:ext>
            </a:extLst>
          </p:cNvPr>
          <p:cNvSpPr txBox="1"/>
          <p:nvPr/>
        </p:nvSpPr>
        <p:spPr>
          <a:xfrm>
            <a:off x="6352310" y="5716249"/>
            <a:ext cx="5001490" cy="1077218"/>
          </a:xfrm>
          <a:prstGeom prst="rect">
            <a:avLst/>
          </a:prstGeom>
          <a:noFill/>
        </p:spPr>
        <p:txBody>
          <a:bodyPr wrap="square" rtlCol="0">
            <a:spAutoFit/>
          </a:bodyPr>
          <a:lstStyle/>
          <a:p>
            <a:r>
              <a:rPr lang="en-US" sz="3200" dirty="0"/>
              <a:t>Salad contains more fiber and protein than entrees! </a:t>
            </a:r>
          </a:p>
        </p:txBody>
      </p:sp>
    </p:spTree>
    <p:extLst>
      <p:ext uri="{BB962C8B-B14F-4D97-AF65-F5344CB8AC3E}">
        <p14:creationId xmlns:p14="http://schemas.microsoft.com/office/powerpoint/2010/main" val="29352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9"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BB69-D242-612C-A759-D11A68540135}"/>
              </a:ext>
            </a:extLst>
          </p:cNvPr>
          <p:cNvSpPr>
            <a:spLocks noGrp="1"/>
          </p:cNvSpPr>
          <p:nvPr>
            <p:ph type="title"/>
          </p:nvPr>
        </p:nvSpPr>
        <p:spPr/>
        <p:txBody>
          <a:bodyPr/>
          <a:lstStyle/>
          <a:p>
            <a:r>
              <a:rPr lang="en-US" dirty="0"/>
              <a:t>Linear Regression! </a:t>
            </a:r>
          </a:p>
        </p:txBody>
      </p:sp>
      <p:sp>
        <p:nvSpPr>
          <p:cNvPr id="3" name="Content Placeholder 2">
            <a:extLst>
              <a:ext uri="{FF2B5EF4-FFF2-40B4-BE49-F238E27FC236}">
                <a16:creationId xmlns:a16="http://schemas.microsoft.com/office/drawing/2014/main" id="{61CEFABA-928B-317A-EF98-554309D20278}"/>
              </a:ext>
            </a:extLst>
          </p:cNvPr>
          <p:cNvSpPr>
            <a:spLocks noGrp="1"/>
          </p:cNvSpPr>
          <p:nvPr>
            <p:ph idx="1"/>
          </p:nvPr>
        </p:nvSpPr>
        <p:spPr>
          <a:xfrm>
            <a:off x="697523" y="1530205"/>
            <a:ext cx="10515600" cy="579950"/>
          </a:xfrm>
        </p:spPr>
        <p:txBody>
          <a:bodyPr>
            <a:normAutofit/>
          </a:bodyPr>
          <a:lstStyle/>
          <a:p>
            <a:r>
              <a:rPr lang="en-US" dirty="0"/>
              <a:t>Based on our correlation, we want to see</a:t>
            </a:r>
          </a:p>
        </p:txBody>
      </p:sp>
      <p:sp>
        <p:nvSpPr>
          <p:cNvPr id="4" name="TextBox 3">
            <a:extLst>
              <a:ext uri="{FF2B5EF4-FFF2-40B4-BE49-F238E27FC236}">
                <a16:creationId xmlns:a16="http://schemas.microsoft.com/office/drawing/2014/main" id="{678DC099-0567-D250-B7A5-3EB2E988A865}"/>
              </a:ext>
            </a:extLst>
          </p:cNvPr>
          <p:cNvSpPr txBox="1"/>
          <p:nvPr/>
        </p:nvSpPr>
        <p:spPr>
          <a:xfrm>
            <a:off x="838200" y="1955409"/>
            <a:ext cx="8468751" cy="1200329"/>
          </a:xfrm>
          <a:prstGeom prst="rect">
            <a:avLst/>
          </a:prstGeom>
          <a:noFill/>
        </p:spPr>
        <p:txBody>
          <a:bodyPr wrap="square" rtlCol="0">
            <a:spAutoFit/>
          </a:bodyPr>
          <a:lstStyle/>
          <a:p>
            <a:r>
              <a:rPr lang="en-US" sz="2400" dirty="0"/>
              <a:t>Can we use protein, fat, and carb levels to predict calories? </a:t>
            </a:r>
            <a:br>
              <a:rPr lang="en-US" sz="2400" dirty="0"/>
            </a:br>
            <a:r>
              <a:rPr lang="en-US" sz="2400" dirty="0"/>
              <a:t>calories ~ protein + </a:t>
            </a:r>
            <a:r>
              <a:rPr lang="en-US" sz="2400" dirty="0" err="1"/>
              <a:t>total_fat</a:t>
            </a:r>
            <a:r>
              <a:rPr lang="en-US" sz="2400" dirty="0"/>
              <a:t> + </a:t>
            </a:r>
            <a:r>
              <a:rPr lang="en-US" sz="2400" dirty="0" err="1"/>
              <a:t>total_carb</a:t>
            </a:r>
            <a:r>
              <a:rPr lang="en-US" sz="2400" dirty="0"/>
              <a:t> ? </a:t>
            </a:r>
          </a:p>
          <a:p>
            <a:endParaRPr lang="en-US" sz="2400" dirty="0"/>
          </a:p>
        </p:txBody>
      </p:sp>
      <p:pic>
        <p:nvPicPr>
          <p:cNvPr id="6" name="Picture 5" descr="A screenshot of a computer&#10;&#10;Description automatically generated">
            <a:extLst>
              <a:ext uri="{FF2B5EF4-FFF2-40B4-BE49-F238E27FC236}">
                <a16:creationId xmlns:a16="http://schemas.microsoft.com/office/drawing/2014/main" id="{03CE1CB2-716B-0302-6849-7278693422E5}"/>
              </a:ext>
            </a:extLst>
          </p:cNvPr>
          <p:cNvPicPr>
            <a:picLocks noChangeAspect="1"/>
          </p:cNvPicPr>
          <p:nvPr/>
        </p:nvPicPr>
        <p:blipFill>
          <a:blip r:embed="rId2"/>
          <a:stretch>
            <a:fillRect/>
          </a:stretch>
        </p:blipFill>
        <p:spPr>
          <a:xfrm>
            <a:off x="458763" y="2797175"/>
            <a:ext cx="6604000" cy="3695700"/>
          </a:xfrm>
          <a:prstGeom prst="rect">
            <a:avLst/>
          </a:prstGeom>
        </p:spPr>
      </p:pic>
      <p:sp>
        <p:nvSpPr>
          <p:cNvPr id="7" name="TextBox 6">
            <a:extLst>
              <a:ext uri="{FF2B5EF4-FFF2-40B4-BE49-F238E27FC236}">
                <a16:creationId xmlns:a16="http://schemas.microsoft.com/office/drawing/2014/main" id="{5D3FE7B3-2565-60E1-77CD-133BCF37608F}"/>
              </a:ext>
            </a:extLst>
          </p:cNvPr>
          <p:cNvSpPr txBox="1"/>
          <p:nvPr/>
        </p:nvSpPr>
        <p:spPr>
          <a:xfrm>
            <a:off x="7281594" y="2797175"/>
            <a:ext cx="4684541" cy="1477328"/>
          </a:xfrm>
          <a:prstGeom prst="rect">
            <a:avLst/>
          </a:prstGeom>
          <a:noFill/>
        </p:spPr>
        <p:txBody>
          <a:bodyPr wrap="square" rtlCol="0">
            <a:spAutoFit/>
          </a:bodyPr>
          <a:lstStyle/>
          <a:p>
            <a:r>
              <a:rPr lang="en-US" dirty="0"/>
              <a:t>R-square = 0.9745 </a:t>
            </a:r>
            <a:r>
              <a:rPr lang="en-US" dirty="0">
                <a:sym typeface="Wingdings" pitchFamily="2" charset="2"/>
              </a:rPr>
              <a:t> close to 1</a:t>
            </a:r>
          </a:p>
          <a:p>
            <a:endParaRPr lang="en-US" dirty="0">
              <a:sym typeface="Wingdings" pitchFamily="2" charset="2"/>
            </a:endParaRPr>
          </a:p>
          <a:p>
            <a:r>
              <a:rPr lang="en-US" dirty="0">
                <a:sym typeface="Wingdings" pitchFamily="2" charset="2"/>
              </a:rPr>
              <a:t>Residual standard error : 45.02  there might be around 45 calories of oscillation/error in our predicted results </a:t>
            </a:r>
          </a:p>
        </p:txBody>
      </p:sp>
      <p:sp>
        <p:nvSpPr>
          <p:cNvPr id="8" name="TextBox 7">
            <a:extLst>
              <a:ext uri="{FF2B5EF4-FFF2-40B4-BE49-F238E27FC236}">
                <a16:creationId xmlns:a16="http://schemas.microsoft.com/office/drawing/2014/main" id="{F262EFA2-5FC2-9A9B-8CC7-2DAA18BCFCBE}"/>
              </a:ext>
            </a:extLst>
          </p:cNvPr>
          <p:cNvSpPr txBox="1"/>
          <p:nvPr/>
        </p:nvSpPr>
        <p:spPr>
          <a:xfrm>
            <a:off x="7281594" y="4445391"/>
            <a:ext cx="4910405" cy="1477328"/>
          </a:xfrm>
          <a:prstGeom prst="rect">
            <a:avLst/>
          </a:prstGeom>
          <a:noFill/>
        </p:spPr>
        <p:txBody>
          <a:bodyPr wrap="square" rtlCol="0">
            <a:spAutoFit/>
          </a:bodyPr>
          <a:lstStyle/>
          <a:p>
            <a:br>
              <a:rPr lang="en-US" b="1" dirty="0">
                <a:effectLst/>
                <a:latin typeface="Helvetica" pitchFamily="2" charset="0"/>
              </a:rPr>
            </a:br>
            <a:endParaRPr lang="en-US" b="1" dirty="0">
              <a:effectLst/>
              <a:latin typeface="Helvetica" pitchFamily="2" charset="0"/>
            </a:endParaRPr>
          </a:p>
          <a:p>
            <a:r>
              <a:rPr lang="en-US" b="1" dirty="0">
                <a:effectLst/>
                <a:latin typeface="Helvetica" pitchFamily="2" charset="0"/>
              </a:rPr>
              <a:t>Calories = 3.3248 + 4.1108* Protein + 8.6735 *Total Fat + 3.9854 *Total Carbohydrates</a:t>
            </a:r>
          </a:p>
          <a:p>
            <a:endParaRPr lang="en-US" b="1" dirty="0"/>
          </a:p>
        </p:txBody>
      </p:sp>
    </p:spTree>
    <p:extLst>
      <p:ext uri="{BB962C8B-B14F-4D97-AF65-F5344CB8AC3E}">
        <p14:creationId xmlns:p14="http://schemas.microsoft.com/office/powerpoint/2010/main" val="207301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2DEC-5458-9AF8-7452-125860291E7A}"/>
              </a:ext>
            </a:extLst>
          </p:cNvPr>
          <p:cNvSpPr>
            <a:spLocks noGrp="1"/>
          </p:cNvSpPr>
          <p:nvPr>
            <p:ph type="title"/>
          </p:nvPr>
        </p:nvSpPr>
        <p:spPr/>
        <p:txBody>
          <a:bodyPr/>
          <a:lstStyle/>
          <a:p>
            <a:r>
              <a:rPr lang="en-US" dirty="0"/>
              <a:t>Fitted Plot! </a:t>
            </a:r>
          </a:p>
        </p:txBody>
      </p:sp>
      <p:pic>
        <p:nvPicPr>
          <p:cNvPr id="5" name="Content Placeholder 4" descr="A graph of a graph with numbers and a line&#10;&#10;Description automatically generated with medium confidence">
            <a:extLst>
              <a:ext uri="{FF2B5EF4-FFF2-40B4-BE49-F238E27FC236}">
                <a16:creationId xmlns:a16="http://schemas.microsoft.com/office/drawing/2014/main" id="{589C7A9E-CFFF-38A9-8CAB-72ECE721E80C}"/>
              </a:ext>
            </a:extLst>
          </p:cNvPr>
          <p:cNvPicPr>
            <a:picLocks noGrp="1" noChangeAspect="1"/>
          </p:cNvPicPr>
          <p:nvPr>
            <p:ph idx="1"/>
          </p:nvPr>
        </p:nvPicPr>
        <p:blipFill>
          <a:blip r:embed="rId2"/>
          <a:srcRect l="762" b="1088"/>
          <a:stretch/>
        </p:blipFill>
        <p:spPr>
          <a:xfrm>
            <a:off x="1648811" y="1161792"/>
            <a:ext cx="8801476" cy="5168433"/>
          </a:xfrm>
        </p:spPr>
      </p:pic>
    </p:spTree>
    <p:extLst>
      <p:ext uri="{BB962C8B-B14F-4D97-AF65-F5344CB8AC3E}">
        <p14:creationId xmlns:p14="http://schemas.microsoft.com/office/powerpoint/2010/main" val="2145723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CA703-BBDE-A5D4-3473-8C0F0452854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828D38FF-16CC-B790-61C2-60C8BC8D0F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10434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dirty="0"/>
              <a:t>Pet Classifier</a:t>
            </a:r>
            <a:br>
              <a:rPr lang="en" dirty="0"/>
            </a:br>
            <a:r>
              <a:rPr lang="en" sz="2400" dirty="0" err="1"/>
              <a:t>Tonnar</a:t>
            </a:r>
            <a:r>
              <a:rPr lang="en" sz="2400" dirty="0"/>
              <a:t> Castellano</a:t>
            </a:r>
            <a:endParaRPr sz="2400" dirty="0"/>
          </a:p>
        </p:txBody>
      </p:sp>
      <p:pic>
        <p:nvPicPr>
          <p:cNvPr id="61" name="Google Shape;61;p14"/>
          <p:cNvPicPr preferRelativeResize="0"/>
          <p:nvPr/>
        </p:nvPicPr>
        <p:blipFill>
          <a:blip r:embed="rId3">
            <a:alphaModFix/>
          </a:blip>
          <a:stretch>
            <a:fillRect/>
          </a:stretch>
        </p:blipFill>
        <p:spPr>
          <a:xfrm>
            <a:off x="8473933" y="4193201"/>
            <a:ext cx="3671200" cy="2622300"/>
          </a:xfrm>
          <a:prstGeom prst="rect">
            <a:avLst/>
          </a:prstGeom>
          <a:noFill/>
          <a:ln>
            <a:noFill/>
          </a:ln>
        </p:spPr>
      </p:pic>
      <p:pic>
        <p:nvPicPr>
          <p:cNvPr id="62" name="Google Shape;62;p14"/>
          <p:cNvPicPr preferRelativeResize="0"/>
          <p:nvPr/>
        </p:nvPicPr>
        <p:blipFill>
          <a:blip r:embed="rId4">
            <a:alphaModFix/>
          </a:blip>
          <a:stretch>
            <a:fillRect/>
          </a:stretch>
        </p:blipFill>
        <p:spPr>
          <a:xfrm>
            <a:off x="0" y="4370400"/>
            <a:ext cx="4386400" cy="2487600"/>
          </a:xfrm>
          <a:prstGeom prst="rect">
            <a:avLst/>
          </a:prstGeom>
          <a:noFill/>
          <a:ln>
            <a:noFill/>
          </a:ln>
        </p:spPr>
      </p:pic>
      <p:pic>
        <p:nvPicPr>
          <p:cNvPr id="63" name="Google Shape;63;p14"/>
          <p:cNvPicPr preferRelativeResize="0"/>
          <p:nvPr/>
        </p:nvPicPr>
        <p:blipFill>
          <a:blip r:embed="rId5">
            <a:alphaModFix/>
          </a:blip>
          <a:stretch>
            <a:fillRect/>
          </a:stretch>
        </p:blipFill>
        <p:spPr>
          <a:xfrm>
            <a:off x="8855834" y="0"/>
            <a:ext cx="3289300" cy="2463800"/>
          </a:xfrm>
          <a:prstGeom prst="rect">
            <a:avLst/>
          </a:prstGeom>
          <a:noFill/>
          <a:ln>
            <a:noFill/>
          </a:ln>
        </p:spPr>
      </p:pic>
      <p:pic>
        <p:nvPicPr>
          <p:cNvPr id="64" name="Google Shape;64;p14"/>
          <p:cNvPicPr preferRelativeResize="0"/>
          <p:nvPr/>
        </p:nvPicPr>
        <p:blipFill>
          <a:blip r:embed="rId6">
            <a:alphaModFix/>
          </a:blip>
          <a:stretch>
            <a:fillRect/>
          </a:stretch>
        </p:blipFill>
        <p:spPr>
          <a:xfrm>
            <a:off x="0" y="0"/>
            <a:ext cx="4066920" cy="248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2413967" y="57167"/>
            <a:ext cx="7122800" cy="2436400"/>
          </a:xfrm>
          <a:prstGeom prst="rect">
            <a:avLst/>
          </a:prstGeom>
        </p:spPr>
        <p:txBody>
          <a:bodyPr spcFirstLastPara="1" vert="horz" wrap="square" lIns="121900" tIns="121900" rIns="121900" bIns="121900" rtlCol="0" anchor="b" anchorCtr="0">
            <a:normAutofit/>
          </a:bodyPr>
          <a:lstStyle/>
          <a:p>
            <a:pPr>
              <a:spcBef>
                <a:spcPts val="0"/>
              </a:spcBef>
            </a:pPr>
            <a:r>
              <a:rPr lang="en"/>
              <a:t>Motivation</a:t>
            </a:r>
            <a:endParaRPr/>
          </a:p>
        </p:txBody>
      </p:sp>
      <p:sp>
        <p:nvSpPr>
          <p:cNvPr id="70" name="Google Shape;70;p15"/>
          <p:cNvSpPr txBox="1">
            <a:spLocks noGrp="1"/>
          </p:cNvSpPr>
          <p:nvPr>
            <p:ph type="subTitle" idx="1"/>
          </p:nvPr>
        </p:nvSpPr>
        <p:spPr>
          <a:xfrm>
            <a:off x="415600" y="2852333"/>
            <a:ext cx="11301200" cy="1958400"/>
          </a:xfrm>
          <a:prstGeom prst="rect">
            <a:avLst/>
          </a:prstGeom>
        </p:spPr>
        <p:txBody>
          <a:bodyPr spcFirstLastPara="1" vert="horz" wrap="square" lIns="121900" tIns="121900" rIns="121900" bIns="121900" rtlCol="0" anchor="t" anchorCtr="0">
            <a:normAutofit/>
          </a:bodyPr>
          <a:lstStyle/>
          <a:p>
            <a:pPr marL="609585" indent="-541853" algn="l">
              <a:spcBef>
                <a:spcPts val="0"/>
              </a:spcBef>
              <a:buSzPts val="2800"/>
              <a:buAutoNum type="arabicPeriod"/>
            </a:pPr>
            <a:r>
              <a:rPr lang="en"/>
              <a:t>What is that dog?</a:t>
            </a:r>
            <a:endParaRPr/>
          </a:p>
          <a:p>
            <a:pPr marL="609585" indent="-541853" algn="l">
              <a:spcBef>
                <a:spcPts val="0"/>
              </a:spcBef>
              <a:buSzPts val="2800"/>
              <a:buAutoNum type="arabicPeriod"/>
            </a:pPr>
            <a:r>
              <a:rPr lang="en"/>
              <a:t>What kind of dog do I own?</a:t>
            </a:r>
            <a:endParaRPr/>
          </a:p>
          <a:p>
            <a:pPr marL="609585" indent="-541853" algn="l">
              <a:spcBef>
                <a:spcPts val="0"/>
              </a:spcBef>
              <a:buSzPts val="2800"/>
              <a:buAutoNum type="arabicPeriod"/>
            </a:pPr>
            <a:r>
              <a:rPr lang="en"/>
              <a:t>Is it a cat?</a:t>
            </a:r>
            <a:endParaRPr/>
          </a:p>
        </p:txBody>
      </p:sp>
      <p:pic>
        <p:nvPicPr>
          <p:cNvPr id="71" name="Google Shape;71;p15"/>
          <p:cNvPicPr preferRelativeResize="0"/>
          <p:nvPr/>
        </p:nvPicPr>
        <p:blipFill>
          <a:blip r:embed="rId3">
            <a:alphaModFix/>
          </a:blip>
          <a:stretch>
            <a:fillRect/>
          </a:stretch>
        </p:blipFill>
        <p:spPr>
          <a:xfrm>
            <a:off x="8699485" y="4533885"/>
            <a:ext cx="3492500" cy="2324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ctrTitle"/>
          </p:nvPr>
        </p:nvSpPr>
        <p:spPr>
          <a:xfrm>
            <a:off x="2413967" y="57167"/>
            <a:ext cx="6196400" cy="2037600"/>
          </a:xfrm>
          <a:prstGeom prst="rect">
            <a:avLst/>
          </a:prstGeom>
        </p:spPr>
        <p:txBody>
          <a:bodyPr spcFirstLastPara="1" vert="horz" wrap="square" lIns="121900" tIns="121900" rIns="121900" bIns="121900" rtlCol="0" anchor="b" anchorCtr="0">
            <a:normAutofit/>
          </a:bodyPr>
          <a:lstStyle/>
          <a:p>
            <a:pPr>
              <a:spcBef>
                <a:spcPts val="0"/>
              </a:spcBef>
            </a:pPr>
            <a:r>
              <a:rPr lang="en"/>
              <a:t>Dataset</a:t>
            </a:r>
            <a:endParaRPr/>
          </a:p>
        </p:txBody>
      </p:sp>
      <p:pic>
        <p:nvPicPr>
          <p:cNvPr id="77" name="Google Shape;77;p16"/>
          <p:cNvPicPr preferRelativeResize="0"/>
          <p:nvPr/>
        </p:nvPicPr>
        <p:blipFill>
          <a:blip r:embed="rId3">
            <a:alphaModFix/>
          </a:blip>
          <a:stretch>
            <a:fillRect/>
          </a:stretch>
        </p:blipFill>
        <p:spPr>
          <a:xfrm>
            <a:off x="0" y="2624100"/>
            <a:ext cx="4882600" cy="4111667"/>
          </a:xfrm>
          <a:prstGeom prst="rect">
            <a:avLst/>
          </a:prstGeom>
          <a:noFill/>
          <a:ln>
            <a:noFill/>
          </a:ln>
        </p:spPr>
      </p:pic>
      <p:pic>
        <p:nvPicPr>
          <p:cNvPr id="78" name="Google Shape;78;p16"/>
          <p:cNvPicPr preferRelativeResize="0"/>
          <p:nvPr/>
        </p:nvPicPr>
        <p:blipFill>
          <a:blip r:embed="rId4">
            <a:alphaModFix/>
          </a:blip>
          <a:stretch>
            <a:fillRect/>
          </a:stretch>
        </p:blipFill>
        <p:spPr>
          <a:xfrm>
            <a:off x="8292267" y="2170800"/>
            <a:ext cx="3810000" cy="2133600"/>
          </a:xfrm>
          <a:prstGeom prst="rect">
            <a:avLst/>
          </a:prstGeom>
          <a:noFill/>
          <a:ln>
            <a:noFill/>
          </a:ln>
        </p:spPr>
      </p:pic>
      <p:pic>
        <p:nvPicPr>
          <p:cNvPr id="79" name="Google Shape;79;p16"/>
          <p:cNvPicPr preferRelativeResize="0"/>
          <p:nvPr/>
        </p:nvPicPr>
        <p:blipFill>
          <a:blip r:embed="rId5">
            <a:alphaModFix/>
          </a:blip>
          <a:stretch>
            <a:fillRect/>
          </a:stretch>
        </p:blipFill>
        <p:spPr>
          <a:xfrm>
            <a:off x="5085800" y="4507600"/>
            <a:ext cx="3578667" cy="214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7A68F-EC2B-E0A6-FE31-FB4EBC07BFA6}"/>
            </a:ext>
          </a:extLst>
        </p:cNvPr>
        <p:cNvGrpSpPr/>
        <p:nvPr/>
      </p:nvGrpSpPr>
      <p:grpSpPr>
        <a:xfrm>
          <a:off x="0" y="0"/>
          <a:ext cx="0" cy="0"/>
          <a:chOff x="0" y="0"/>
          <a:chExt cx="0" cy="0"/>
        </a:xfrm>
      </p:grpSpPr>
      <p:pic>
        <p:nvPicPr>
          <p:cNvPr id="5" name="Picture 4" descr="A group of science objects&#10;&#10;Description automatically generated">
            <a:extLst>
              <a:ext uri="{FF2B5EF4-FFF2-40B4-BE49-F238E27FC236}">
                <a16:creationId xmlns:a16="http://schemas.microsoft.com/office/drawing/2014/main" id="{67828455-8F31-813E-F7C0-B272C2957E7D}"/>
              </a:ext>
            </a:extLst>
          </p:cNvPr>
          <p:cNvPicPr>
            <a:picLocks noChangeAspect="1"/>
          </p:cNvPicPr>
          <p:nvPr/>
        </p:nvPicPr>
        <p:blipFill>
          <a:blip r:embed="rId3"/>
          <a:srcRect l="37210" t="15625" r="34271"/>
          <a:stretch/>
        </p:blipFill>
        <p:spPr>
          <a:xfrm rot="16200000">
            <a:off x="3333976" y="-3333977"/>
            <a:ext cx="6858001" cy="13525952"/>
          </a:xfrm>
          <a:prstGeom prst="rect">
            <a:avLst/>
          </a:prstGeom>
        </p:spPr>
      </p:pic>
      <p:pic>
        <p:nvPicPr>
          <p:cNvPr id="13" name="Picture 12" descr="A collage of people with names&#10;&#10;Description automatically generated">
            <a:extLst>
              <a:ext uri="{FF2B5EF4-FFF2-40B4-BE49-F238E27FC236}">
                <a16:creationId xmlns:a16="http://schemas.microsoft.com/office/drawing/2014/main" id="{B37A75CD-E043-F159-475F-437DC96D655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218" b="92714" l="5455" r="92448">
                        <a14:foregroundMark x1="8252" y1="29145" x2="7832" y2="37276"/>
                        <a14:foregroundMark x1="7832" y1="37276" x2="12587" y2="43295"/>
                        <a14:foregroundMark x1="12587" y1="43295" x2="22657" y2="43295"/>
                        <a14:foregroundMark x1="22657" y1="43295" x2="27273" y2="35480"/>
                        <a14:foregroundMark x1="27273" y1="35480" x2="25035" y2="28722"/>
                        <a14:foregroundMark x1="25035" y1="28722" x2="6993" y2="29039"/>
                        <a14:foregroundMark x1="11469" y1="20102" x2="11847" y2="20108"/>
                        <a14:foregroundMark x1="23904" y1="20187" x2="42378" y2="19219"/>
                        <a14:foregroundMark x1="42378" y1="19219" x2="47552" y2="12566"/>
                        <a14:foregroundMark x1="47552" y1="12566" x2="47972" y2="5385"/>
                        <a14:foregroundMark x1="47972" y1="5385" x2="28811" y2="5280"/>
                        <a14:foregroundMark x1="28811" y1="5280" x2="19441" y2="2851"/>
                        <a14:foregroundMark x1="19441" y1="2851" x2="10070" y2="2957"/>
                        <a14:foregroundMark x1="10070" y1="2957" x2="9369" y2="15580"/>
                        <a14:foregroundMark x1="49231" y1="17740" x2="59580" y2="17740"/>
                        <a14:foregroundMark x1="59580" y1="17740" x2="68951" y2="17529"/>
                        <a14:foregroundMark x1="68951" y1="17529" x2="88811" y2="20063"/>
                        <a14:foregroundMark x1="88811" y1="20063" x2="90350" y2="5491"/>
                        <a14:foregroundMark x1="90350" y1="5491" x2="81259" y2="2851"/>
                        <a14:foregroundMark x1="81259" y1="2851" x2="71888" y2="2323"/>
                        <a14:foregroundMark x1="71888" y1="2323" x2="70827" y2="3077"/>
                        <a14:foregroundMark x1="64576" y1="7392" x2="54965" y2="7392"/>
                        <a14:foregroundMark x1="54965" y1="7392" x2="49510" y2="18691"/>
                        <a14:foregroundMark x1="4755" y1="52270" x2="23357" y2="51742"/>
                        <a14:foregroundMark x1="23357" y1="51742" x2="28392" y2="58606"/>
                        <a14:foregroundMark x1="28392" y1="58606" x2="28112" y2="65787"/>
                        <a14:foregroundMark x1="28112" y1="65787" x2="8392" y2="68110"/>
                        <a14:foregroundMark x1="8392" y1="68110" x2="5594" y2="59979"/>
                        <a14:foregroundMark x1="5594" y1="59979" x2="6294" y2="52587"/>
                        <a14:foregroundMark x1="50629" y1="51954" x2="50909" y2="66526"/>
                        <a14:foregroundMark x1="50909" y1="66526" x2="60979" y2="66737"/>
                        <a14:foregroundMark x1="60979" y1="66737" x2="71049" y2="65998"/>
                        <a14:foregroundMark x1="71049" y1="65998" x2="80699" y2="66843"/>
                        <a14:foregroundMark x1="80699" y1="66843" x2="90490" y2="66526"/>
                        <a14:foregroundMark x1="90490" y1="66526" x2="94685" y2="59873"/>
                        <a14:foregroundMark x1="94685" y1="59873" x2="89650" y2="53326"/>
                        <a14:foregroundMark x1="89650" y1="53326" x2="79161" y2="53537"/>
                        <a14:foregroundMark x1="79161" y1="53537" x2="70070" y2="51637"/>
                        <a14:foregroundMark x1="70070" y1="51637" x2="50490" y2="51742"/>
                        <a14:foregroundMark x1="12028" y1="77297" x2="12867" y2="92503"/>
                        <a14:foregroundMark x1="12867" y1="92503" x2="23217" y2="92397"/>
                        <a14:foregroundMark x1="23217" y1="92397" x2="43916" y2="92714"/>
                        <a14:foregroundMark x1="43916" y1="92714" x2="64755" y2="92080"/>
                        <a14:foregroundMark x1="64755" y1="92080" x2="83916" y2="92714"/>
                        <a14:foregroundMark x1="83916" y1="92714" x2="87413" y2="85850"/>
                        <a14:foregroundMark x1="87413" y1="85850" x2="85594" y2="78564"/>
                        <a14:foregroundMark x1="85594" y1="78564" x2="65175" y2="76030"/>
                        <a14:foregroundMark x1="65175" y1="76030" x2="11469" y2="77825"/>
                        <a14:foregroundMark x1="8951" y1="16790" x2="8951" y2="17212"/>
                        <a14:foregroundMark x1="8671" y1="15523" x2="10629" y2="16895"/>
                        <a14:foregroundMark x1="84196" y1="28511" x2="82937" y2="43400"/>
                        <a14:foregroundMark x1="82937" y1="43400" x2="92168" y2="44562"/>
                        <a14:foregroundMark x1="92168" y1="44562" x2="92448" y2="30095"/>
                        <a14:foregroundMark x1="92448" y1="30095" x2="83916" y2="29039"/>
                        <a14:backgroundMark x1="63217" y1="5913" x2="63357" y2="6758"/>
                        <a14:backgroundMark x1="69231" y1="2957" x2="68951" y2="5069"/>
                        <a14:backgroundMark x1="68392" y1="5385" x2="67972" y2="5913"/>
                        <a14:backgroundMark x1="66294" y1="6125" x2="67273" y2="6547"/>
                        <a14:backgroundMark x1="23636" y1="21331" x2="13986" y2="21331"/>
                        <a14:backgroundMark x1="13986" y1="21331" x2="23497" y2="20697"/>
                        <a14:backgroundMark x1="23497" y1="20697" x2="13986" y2="21331"/>
                        <a14:backgroundMark x1="13986" y1="21331" x2="9843" y2="17384"/>
                        <a14:backgroundMark x1="8432" y1="17212" x2="9371" y2="21542"/>
                      </a14:backgroundRemoval>
                    </a14:imgEffect>
                  </a14:imgLayer>
                </a14:imgProps>
              </a:ext>
            </a:extLst>
          </a:blip>
          <a:srcRect b="8195"/>
          <a:stretch/>
        </p:blipFill>
        <p:spPr>
          <a:xfrm>
            <a:off x="580970" y="140111"/>
            <a:ext cx="4980733" cy="6056294"/>
          </a:xfrm>
          <a:prstGeom prst="rect">
            <a:avLst/>
          </a:prstGeom>
        </p:spPr>
      </p:pic>
      <p:sp>
        <p:nvSpPr>
          <p:cNvPr id="14" name="TextBox 13">
            <a:extLst>
              <a:ext uri="{FF2B5EF4-FFF2-40B4-BE49-F238E27FC236}">
                <a16:creationId xmlns:a16="http://schemas.microsoft.com/office/drawing/2014/main" id="{4A48C85C-4350-C4E4-942A-83ADAC6DDD3A}"/>
              </a:ext>
            </a:extLst>
          </p:cNvPr>
          <p:cNvSpPr txBox="1"/>
          <p:nvPr/>
        </p:nvSpPr>
        <p:spPr>
          <a:xfrm>
            <a:off x="1183341" y="1452281"/>
            <a:ext cx="677732" cy="523220"/>
          </a:xfrm>
          <a:prstGeom prst="rect">
            <a:avLst/>
          </a:prstGeom>
          <a:noFill/>
        </p:spPr>
        <p:txBody>
          <a:bodyPr wrap="square" rtlCol="0">
            <a:spAutoFit/>
          </a:bodyPr>
          <a:lstStyle/>
          <a:p>
            <a:pPr algn="ctr"/>
            <a:r>
              <a:rPr lang="en-US" sz="1400" dirty="0"/>
              <a:t>Erika Cao</a:t>
            </a:r>
          </a:p>
        </p:txBody>
      </p:sp>
      <p:sp>
        <p:nvSpPr>
          <p:cNvPr id="15" name="TextBox 14">
            <a:extLst>
              <a:ext uri="{FF2B5EF4-FFF2-40B4-BE49-F238E27FC236}">
                <a16:creationId xmlns:a16="http://schemas.microsoft.com/office/drawing/2014/main" id="{6BEA0C24-BF51-D576-F4E0-5A8681BC8780}"/>
              </a:ext>
            </a:extLst>
          </p:cNvPr>
          <p:cNvSpPr txBox="1"/>
          <p:nvPr/>
        </p:nvSpPr>
        <p:spPr>
          <a:xfrm>
            <a:off x="1861073" y="1452281"/>
            <a:ext cx="1256852" cy="523220"/>
          </a:xfrm>
          <a:prstGeom prst="rect">
            <a:avLst/>
          </a:prstGeom>
          <a:noFill/>
        </p:spPr>
        <p:txBody>
          <a:bodyPr wrap="square" rtlCol="0">
            <a:spAutoFit/>
          </a:bodyPr>
          <a:lstStyle/>
          <a:p>
            <a:pPr algn="ctr"/>
            <a:r>
              <a:rPr lang="en-US" sz="1400" dirty="0" err="1"/>
              <a:t>Tonnar</a:t>
            </a:r>
            <a:endParaRPr lang="en-US" sz="1400" dirty="0"/>
          </a:p>
          <a:p>
            <a:pPr algn="ctr"/>
            <a:r>
              <a:rPr lang="en-US" sz="1400" dirty="0"/>
              <a:t>Castellano</a:t>
            </a:r>
          </a:p>
        </p:txBody>
      </p:sp>
      <p:sp>
        <p:nvSpPr>
          <p:cNvPr id="16" name="TextBox 15">
            <a:extLst>
              <a:ext uri="{FF2B5EF4-FFF2-40B4-BE49-F238E27FC236}">
                <a16:creationId xmlns:a16="http://schemas.microsoft.com/office/drawing/2014/main" id="{B1ED8BDF-0F33-126C-B03C-C151687E39FA}"/>
              </a:ext>
            </a:extLst>
          </p:cNvPr>
          <p:cNvSpPr txBox="1"/>
          <p:nvPr/>
        </p:nvSpPr>
        <p:spPr>
          <a:xfrm>
            <a:off x="2949388" y="1452281"/>
            <a:ext cx="1256852" cy="523220"/>
          </a:xfrm>
          <a:prstGeom prst="rect">
            <a:avLst/>
          </a:prstGeom>
          <a:noFill/>
        </p:spPr>
        <p:txBody>
          <a:bodyPr wrap="square" rtlCol="0">
            <a:spAutoFit/>
          </a:bodyPr>
          <a:lstStyle/>
          <a:p>
            <a:pPr algn="ctr"/>
            <a:r>
              <a:rPr lang="en-US" sz="1400" dirty="0" err="1"/>
              <a:t>Aleksya</a:t>
            </a:r>
            <a:endParaRPr lang="en-US" sz="1400" dirty="0"/>
          </a:p>
          <a:p>
            <a:pPr algn="ctr"/>
            <a:r>
              <a:rPr lang="en-US" sz="1400" dirty="0" err="1"/>
              <a:t>Drobshoff</a:t>
            </a:r>
            <a:endParaRPr lang="en-US" sz="1400" dirty="0"/>
          </a:p>
        </p:txBody>
      </p:sp>
      <p:sp>
        <p:nvSpPr>
          <p:cNvPr id="17" name="TextBox 16">
            <a:extLst>
              <a:ext uri="{FF2B5EF4-FFF2-40B4-BE49-F238E27FC236}">
                <a16:creationId xmlns:a16="http://schemas.microsoft.com/office/drawing/2014/main" id="{038BEDDA-9FDB-C767-6564-EA581C4B31D3}"/>
              </a:ext>
            </a:extLst>
          </p:cNvPr>
          <p:cNvSpPr txBox="1"/>
          <p:nvPr/>
        </p:nvSpPr>
        <p:spPr>
          <a:xfrm>
            <a:off x="4037703" y="1452281"/>
            <a:ext cx="1256852" cy="523220"/>
          </a:xfrm>
          <a:prstGeom prst="rect">
            <a:avLst/>
          </a:prstGeom>
          <a:noFill/>
        </p:spPr>
        <p:txBody>
          <a:bodyPr wrap="square" rtlCol="0">
            <a:spAutoFit/>
          </a:bodyPr>
          <a:lstStyle/>
          <a:p>
            <a:pPr algn="ctr"/>
            <a:r>
              <a:rPr lang="en-US" sz="1400" dirty="0"/>
              <a:t>Ethan Durham</a:t>
            </a:r>
          </a:p>
        </p:txBody>
      </p:sp>
      <p:sp>
        <p:nvSpPr>
          <p:cNvPr id="18" name="TextBox 17">
            <a:extLst>
              <a:ext uri="{FF2B5EF4-FFF2-40B4-BE49-F238E27FC236}">
                <a16:creationId xmlns:a16="http://schemas.microsoft.com/office/drawing/2014/main" id="{662B4F6E-7BE2-1EF5-6E61-3E0C2E1BAA50}"/>
              </a:ext>
            </a:extLst>
          </p:cNvPr>
          <p:cNvSpPr txBox="1"/>
          <p:nvPr/>
        </p:nvSpPr>
        <p:spPr>
          <a:xfrm>
            <a:off x="844476" y="3069093"/>
            <a:ext cx="1256852" cy="523220"/>
          </a:xfrm>
          <a:prstGeom prst="rect">
            <a:avLst/>
          </a:prstGeom>
          <a:noFill/>
        </p:spPr>
        <p:txBody>
          <a:bodyPr wrap="square" rtlCol="0">
            <a:spAutoFit/>
          </a:bodyPr>
          <a:lstStyle/>
          <a:p>
            <a:pPr algn="ctr"/>
            <a:r>
              <a:rPr lang="en-US" sz="1400" dirty="0"/>
              <a:t>James </a:t>
            </a:r>
          </a:p>
          <a:p>
            <a:pPr algn="ctr"/>
            <a:r>
              <a:rPr lang="en-US" sz="1400" dirty="0"/>
              <a:t>Evans</a:t>
            </a:r>
          </a:p>
        </p:txBody>
      </p:sp>
      <p:sp>
        <p:nvSpPr>
          <p:cNvPr id="19" name="TextBox 18">
            <a:extLst>
              <a:ext uri="{FF2B5EF4-FFF2-40B4-BE49-F238E27FC236}">
                <a16:creationId xmlns:a16="http://schemas.microsoft.com/office/drawing/2014/main" id="{860DF78A-361F-5B3A-AEBA-6E93894D9CEA}"/>
              </a:ext>
            </a:extLst>
          </p:cNvPr>
          <p:cNvSpPr txBox="1"/>
          <p:nvPr/>
        </p:nvSpPr>
        <p:spPr>
          <a:xfrm>
            <a:off x="1946237" y="3069093"/>
            <a:ext cx="1256852" cy="523220"/>
          </a:xfrm>
          <a:prstGeom prst="rect">
            <a:avLst/>
          </a:prstGeom>
          <a:noFill/>
        </p:spPr>
        <p:txBody>
          <a:bodyPr wrap="square" rtlCol="0">
            <a:spAutoFit/>
          </a:bodyPr>
          <a:lstStyle/>
          <a:p>
            <a:pPr algn="ctr"/>
            <a:r>
              <a:rPr lang="en-US" sz="1400" dirty="0"/>
              <a:t>Katie Jo</a:t>
            </a:r>
          </a:p>
          <a:p>
            <a:pPr algn="ctr"/>
            <a:r>
              <a:rPr lang="en-US" sz="1400" dirty="0" err="1"/>
              <a:t>Gelasco</a:t>
            </a:r>
            <a:endParaRPr lang="en-US" sz="1400" dirty="0"/>
          </a:p>
        </p:txBody>
      </p:sp>
      <p:sp>
        <p:nvSpPr>
          <p:cNvPr id="20" name="TextBox 19">
            <a:extLst>
              <a:ext uri="{FF2B5EF4-FFF2-40B4-BE49-F238E27FC236}">
                <a16:creationId xmlns:a16="http://schemas.microsoft.com/office/drawing/2014/main" id="{B37EB6FB-9835-71D7-A9F2-2361A2E2245F}"/>
              </a:ext>
            </a:extLst>
          </p:cNvPr>
          <p:cNvSpPr txBox="1"/>
          <p:nvPr/>
        </p:nvSpPr>
        <p:spPr>
          <a:xfrm>
            <a:off x="2951181" y="3069093"/>
            <a:ext cx="1256852" cy="523220"/>
          </a:xfrm>
          <a:prstGeom prst="rect">
            <a:avLst/>
          </a:prstGeom>
          <a:noFill/>
        </p:spPr>
        <p:txBody>
          <a:bodyPr wrap="square" rtlCol="0">
            <a:spAutoFit/>
          </a:bodyPr>
          <a:lstStyle/>
          <a:p>
            <a:pPr algn="ctr"/>
            <a:r>
              <a:rPr lang="en-US" sz="1400" dirty="0" err="1"/>
              <a:t>Porcia</a:t>
            </a:r>
            <a:endParaRPr lang="en-US" sz="1400" dirty="0"/>
          </a:p>
          <a:p>
            <a:pPr algn="ctr"/>
            <a:r>
              <a:rPr lang="en-US" sz="1400" dirty="0"/>
              <a:t>Haynes</a:t>
            </a:r>
          </a:p>
        </p:txBody>
      </p:sp>
      <p:sp>
        <p:nvSpPr>
          <p:cNvPr id="21" name="TextBox 20">
            <a:extLst>
              <a:ext uri="{FF2B5EF4-FFF2-40B4-BE49-F238E27FC236}">
                <a16:creationId xmlns:a16="http://schemas.microsoft.com/office/drawing/2014/main" id="{C627A664-7A24-088B-6F26-FCF2B8F29BFC}"/>
              </a:ext>
            </a:extLst>
          </p:cNvPr>
          <p:cNvSpPr txBox="1"/>
          <p:nvPr/>
        </p:nvSpPr>
        <p:spPr>
          <a:xfrm>
            <a:off x="4052942" y="3069093"/>
            <a:ext cx="1256852" cy="523220"/>
          </a:xfrm>
          <a:prstGeom prst="rect">
            <a:avLst/>
          </a:prstGeom>
          <a:noFill/>
        </p:spPr>
        <p:txBody>
          <a:bodyPr wrap="square" rtlCol="0">
            <a:spAutoFit/>
          </a:bodyPr>
          <a:lstStyle/>
          <a:p>
            <a:pPr algn="ctr"/>
            <a:r>
              <a:rPr lang="en-US" sz="1400" dirty="0"/>
              <a:t>Liane</a:t>
            </a:r>
          </a:p>
          <a:p>
            <a:pPr algn="ctr"/>
            <a:r>
              <a:rPr lang="en-US" sz="1400" dirty="0"/>
              <a:t>Lee</a:t>
            </a:r>
          </a:p>
        </p:txBody>
      </p:sp>
      <p:sp>
        <p:nvSpPr>
          <p:cNvPr id="22" name="TextBox 21">
            <a:extLst>
              <a:ext uri="{FF2B5EF4-FFF2-40B4-BE49-F238E27FC236}">
                <a16:creationId xmlns:a16="http://schemas.microsoft.com/office/drawing/2014/main" id="{6A739355-4AED-24BD-12E8-CA3230347969}"/>
              </a:ext>
            </a:extLst>
          </p:cNvPr>
          <p:cNvSpPr txBox="1"/>
          <p:nvPr/>
        </p:nvSpPr>
        <p:spPr>
          <a:xfrm>
            <a:off x="844476" y="4581283"/>
            <a:ext cx="1256852" cy="523220"/>
          </a:xfrm>
          <a:prstGeom prst="rect">
            <a:avLst/>
          </a:prstGeom>
          <a:noFill/>
        </p:spPr>
        <p:txBody>
          <a:bodyPr wrap="square" rtlCol="0">
            <a:spAutoFit/>
          </a:bodyPr>
          <a:lstStyle/>
          <a:p>
            <a:pPr algn="ctr"/>
            <a:r>
              <a:rPr lang="en-US" sz="1400" dirty="0"/>
              <a:t>Morad</a:t>
            </a:r>
          </a:p>
          <a:p>
            <a:pPr algn="ctr"/>
            <a:r>
              <a:rPr lang="en-US" sz="1400" dirty="0"/>
              <a:t>Malek</a:t>
            </a:r>
          </a:p>
        </p:txBody>
      </p:sp>
      <p:sp>
        <p:nvSpPr>
          <p:cNvPr id="23" name="TextBox 22">
            <a:extLst>
              <a:ext uri="{FF2B5EF4-FFF2-40B4-BE49-F238E27FC236}">
                <a16:creationId xmlns:a16="http://schemas.microsoft.com/office/drawing/2014/main" id="{F30B2019-CFF2-ABB6-7F1F-E48D4EE13DE5}"/>
              </a:ext>
            </a:extLst>
          </p:cNvPr>
          <p:cNvSpPr txBox="1"/>
          <p:nvPr/>
        </p:nvSpPr>
        <p:spPr>
          <a:xfrm>
            <a:off x="1925619" y="4581283"/>
            <a:ext cx="1256852" cy="523220"/>
          </a:xfrm>
          <a:prstGeom prst="rect">
            <a:avLst/>
          </a:prstGeom>
          <a:noFill/>
        </p:spPr>
        <p:txBody>
          <a:bodyPr wrap="square" rtlCol="0">
            <a:spAutoFit/>
          </a:bodyPr>
          <a:lstStyle/>
          <a:p>
            <a:pPr algn="ctr"/>
            <a:r>
              <a:rPr lang="en-US" sz="1400" dirty="0"/>
              <a:t>Kole </a:t>
            </a:r>
          </a:p>
          <a:p>
            <a:pPr algn="ctr"/>
            <a:r>
              <a:rPr lang="en-US" sz="1400" dirty="0"/>
              <a:t>Martin</a:t>
            </a:r>
          </a:p>
        </p:txBody>
      </p:sp>
      <p:sp>
        <p:nvSpPr>
          <p:cNvPr id="24" name="TextBox 23">
            <a:extLst>
              <a:ext uri="{FF2B5EF4-FFF2-40B4-BE49-F238E27FC236}">
                <a16:creationId xmlns:a16="http://schemas.microsoft.com/office/drawing/2014/main" id="{6AA5677F-1DB6-2887-DE70-2D897818D276}"/>
              </a:ext>
            </a:extLst>
          </p:cNvPr>
          <p:cNvSpPr txBox="1"/>
          <p:nvPr/>
        </p:nvSpPr>
        <p:spPr>
          <a:xfrm>
            <a:off x="3006762" y="4581283"/>
            <a:ext cx="1256852" cy="523220"/>
          </a:xfrm>
          <a:prstGeom prst="rect">
            <a:avLst/>
          </a:prstGeom>
          <a:noFill/>
        </p:spPr>
        <p:txBody>
          <a:bodyPr wrap="square" rtlCol="0">
            <a:spAutoFit/>
          </a:bodyPr>
          <a:lstStyle/>
          <a:p>
            <a:pPr algn="ctr"/>
            <a:r>
              <a:rPr lang="en-US" sz="1400" dirty="0"/>
              <a:t>Jessica</a:t>
            </a:r>
          </a:p>
          <a:p>
            <a:pPr algn="ctr"/>
            <a:r>
              <a:rPr lang="en-US" sz="1400" dirty="0" err="1"/>
              <a:t>Myat</a:t>
            </a:r>
            <a:endParaRPr lang="en-US" sz="1400" dirty="0"/>
          </a:p>
        </p:txBody>
      </p:sp>
      <p:sp>
        <p:nvSpPr>
          <p:cNvPr id="25" name="TextBox 24">
            <a:extLst>
              <a:ext uri="{FF2B5EF4-FFF2-40B4-BE49-F238E27FC236}">
                <a16:creationId xmlns:a16="http://schemas.microsoft.com/office/drawing/2014/main" id="{2F22B03F-595C-2291-D347-2CBE4A6D43AA}"/>
              </a:ext>
            </a:extLst>
          </p:cNvPr>
          <p:cNvSpPr txBox="1"/>
          <p:nvPr/>
        </p:nvSpPr>
        <p:spPr>
          <a:xfrm>
            <a:off x="4175758" y="4581283"/>
            <a:ext cx="1256852" cy="523220"/>
          </a:xfrm>
          <a:prstGeom prst="rect">
            <a:avLst/>
          </a:prstGeom>
          <a:noFill/>
        </p:spPr>
        <p:txBody>
          <a:bodyPr wrap="square" rtlCol="0">
            <a:spAutoFit/>
          </a:bodyPr>
          <a:lstStyle/>
          <a:p>
            <a:pPr algn="ctr"/>
            <a:r>
              <a:rPr lang="en-US" sz="1400" dirty="0"/>
              <a:t>Ellie </a:t>
            </a:r>
          </a:p>
          <a:p>
            <a:pPr algn="ctr"/>
            <a:r>
              <a:rPr lang="en-US" sz="1400" dirty="0"/>
              <a:t>Pingry</a:t>
            </a:r>
          </a:p>
        </p:txBody>
      </p:sp>
      <p:sp>
        <p:nvSpPr>
          <p:cNvPr id="26" name="TextBox 25">
            <a:extLst>
              <a:ext uri="{FF2B5EF4-FFF2-40B4-BE49-F238E27FC236}">
                <a16:creationId xmlns:a16="http://schemas.microsoft.com/office/drawing/2014/main" id="{C4C3D8AE-D0E3-7A9A-2D20-7715D3184C27}"/>
              </a:ext>
            </a:extLst>
          </p:cNvPr>
          <p:cNvSpPr txBox="1"/>
          <p:nvPr/>
        </p:nvSpPr>
        <p:spPr>
          <a:xfrm>
            <a:off x="1183341" y="6190289"/>
            <a:ext cx="1256852" cy="523220"/>
          </a:xfrm>
          <a:prstGeom prst="rect">
            <a:avLst/>
          </a:prstGeom>
          <a:noFill/>
        </p:spPr>
        <p:txBody>
          <a:bodyPr wrap="square" rtlCol="0">
            <a:spAutoFit/>
          </a:bodyPr>
          <a:lstStyle/>
          <a:p>
            <a:pPr algn="ctr"/>
            <a:r>
              <a:rPr lang="en-US" sz="1400" dirty="0"/>
              <a:t>Alexis Roberson</a:t>
            </a:r>
          </a:p>
        </p:txBody>
      </p:sp>
      <p:sp>
        <p:nvSpPr>
          <p:cNvPr id="27" name="TextBox 26">
            <a:extLst>
              <a:ext uri="{FF2B5EF4-FFF2-40B4-BE49-F238E27FC236}">
                <a16:creationId xmlns:a16="http://schemas.microsoft.com/office/drawing/2014/main" id="{5AB5A7B6-D2C7-3863-4B41-95EB4F1147D0}"/>
              </a:ext>
            </a:extLst>
          </p:cNvPr>
          <p:cNvSpPr txBox="1"/>
          <p:nvPr/>
        </p:nvSpPr>
        <p:spPr>
          <a:xfrm>
            <a:off x="2414138" y="6190289"/>
            <a:ext cx="1256852" cy="523220"/>
          </a:xfrm>
          <a:prstGeom prst="rect">
            <a:avLst/>
          </a:prstGeom>
          <a:noFill/>
        </p:spPr>
        <p:txBody>
          <a:bodyPr wrap="square" rtlCol="0">
            <a:spAutoFit/>
          </a:bodyPr>
          <a:lstStyle/>
          <a:p>
            <a:pPr algn="ctr"/>
            <a:r>
              <a:rPr lang="en-US" sz="1400" dirty="0"/>
              <a:t>Paige</a:t>
            </a:r>
          </a:p>
          <a:p>
            <a:pPr algn="ctr"/>
            <a:r>
              <a:rPr lang="en-US" sz="1400" dirty="0" err="1"/>
              <a:t>Schiebel</a:t>
            </a:r>
            <a:endParaRPr lang="en-US" sz="1400" dirty="0"/>
          </a:p>
        </p:txBody>
      </p:sp>
      <p:sp>
        <p:nvSpPr>
          <p:cNvPr id="28" name="TextBox 27">
            <a:extLst>
              <a:ext uri="{FF2B5EF4-FFF2-40B4-BE49-F238E27FC236}">
                <a16:creationId xmlns:a16="http://schemas.microsoft.com/office/drawing/2014/main" id="{3555348F-DD57-9B00-F8BF-B491AC1124A1}"/>
              </a:ext>
            </a:extLst>
          </p:cNvPr>
          <p:cNvSpPr txBox="1"/>
          <p:nvPr/>
        </p:nvSpPr>
        <p:spPr>
          <a:xfrm>
            <a:off x="3634292" y="6184172"/>
            <a:ext cx="1256852" cy="523220"/>
          </a:xfrm>
          <a:prstGeom prst="rect">
            <a:avLst/>
          </a:prstGeom>
          <a:noFill/>
        </p:spPr>
        <p:txBody>
          <a:bodyPr wrap="square" rtlCol="0">
            <a:spAutoFit/>
          </a:bodyPr>
          <a:lstStyle/>
          <a:p>
            <a:pPr algn="ctr"/>
            <a:r>
              <a:rPr lang="en-US" sz="1400" dirty="0" err="1"/>
              <a:t>Salimat</a:t>
            </a:r>
            <a:endParaRPr lang="en-US" sz="1400" dirty="0"/>
          </a:p>
          <a:p>
            <a:pPr algn="ctr"/>
            <a:r>
              <a:rPr lang="en-US" sz="1400" dirty="0" err="1"/>
              <a:t>Sofela</a:t>
            </a:r>
            <a:endParaRPr lang="en-US" sz="1400" dirty="0"/>
          </a:p>
        </p:txBody>
      </p:sp>
      <p:sp>
        <p:nvSpPr>
          <p:cNvPr id="29" name="TextBox 28">
            <a:extLst>
              <a:ext uri="{FF2B5EF4-FFF2-40B4-BE49-F238E27FC236}">
                <a16:creationId xmlns:a16="http://schemas.microsoft.com/office/drawing/2014/main" id="{302EDCC2-3AD7-66B2-633F-89187111BD07}"/>
              </a:ext>
            </a:extLst>
          </p:cNvPr>
          <p:cNvSpPr txBox="1"/>
          <p:nvPr/>
        </p:nvSpPr>
        <p:spPr>
          <a:xfrm>
            <a:off x="5929257" y="2060262"/>
            <a:ext cx="6463552" cy="1107996"/>
          </a:xfrm>
          <a:prstGeom prst="rect">
            <a:avLst/>
          </a:prstGeom>
          <a:noFill/>
          <a:ln>
            <a:noFill/>
          </a:ln>
          <a:effectLst>
            <a:outerShdw blurRad="50800" dist="50800" dir="5400000" algn="ctr" rotWithShape="0">
              <a:schemeClr val="tx1">
                <a:alpha val="73569"/>
              </a:schemeClr>
            </a:outerShdw>
          </a:effectLst>
        </p:spPr>
        <p:txBody>
          <a:bodyPr wrap="square" rtlCol="0">
            <a:spAutoFit/>
          </a:bodyPr>
          <a:lstStyle/>
          <a:p>
            <a:r>
              <a:rPr lang="en-US" sz="6600" b="1" dirty="0">
                <a:solidFill>
                  <a:srgbClr val="0070C0"/>
                </a:solidFill>
                <a:latin typeface="Tahoma" panose="020B0604030504040204" pitchFamily="34" charset="0"/>
                <a:ea typeface="Tahoma" panose="020B0604030504040204" pitchFamily="34" charset="0"/>
                <a:cs typeface="Tahoma" panose="020B0604030504040204" pitchFamily="34" charset="0"/>
              </a:rPr>
              <a:t>SPEAKERS</a:t>
            </a:r>
            <a:endParaRPr lang="en-US" sz="4000" b="1" dirty="0">
              <a:solidFill>
                <a:srgbClr val="0070C0"/>
              </a:solidFill>
              <a:latin typeface="Lucida Console" panose="020B0609040504020204" pitchFamily="49"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2047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ctrTitle"/>
          </p:nvPr>
        </p:nvSpPr>
        <p:spPr>
          <a:xfrm>
            <a:off x="0" y="0"/>
            <a:ext cx="5122000" cy="1658800"/>
          </a:xfrm>
          <a:prstGeom prst="rect">
            <a:avLst/>
          </a:prstGeom>
        </p:spPr>
        <p:txBody>
          <a:bodyPr spcFirstLastPara="1" vert="horz" wrap="square" lIns="121900" tIns="121900" rIns="121900" bIns="121900" rtlCol="0" anchor="b" anchorCtr="0">
            <a:normAutofit/>
          </a:bodyPr>
          <a:lstStyle/>
          <a:p>
            <a:pPr>
              <a:spcBef>
                <a:spcPts val="0"/>
              </a:spcBef>
            </a:pPr>
            <a:r>
              <a:rPr lang="en"/>
              <a:t>Results</a:t>
            </a:r>
            <a:endParaRPr/>
          </a:p>
        </p:txBody>
      </p:sp>
      <p:pic>
        <p:nvPicPr>
          <p:cNvPr id="85" name="Google Shape;85;p17"/>
          <p:cNvPicPr preferRelativeResize="0"/>
          <p:nvPr/>
        </p:nvPicPr>
        <p:blipFill>
          <a:blip r:embed="rId3">
            <a:alphaModFix/>
          </a:blip>
          <a:stretch>
            <a:fillRect/>
          </a:stretch>
        </p:blipFill>
        <p:spPr>
          <a:xfrm>
            <a:off x="203201" y="2557901"/>
            <a:ext cx="4727967" cy="4096900"/>
          </a:xfrm>
          <a:prstGeom prst="rect">
            <a:avLst/>
          </a:prstGeom>
          <a:noFill/>
          <a:ln>
            <a:noFill/>
          </a:ln>
        </p:spPr>
      </p:pic>
      <p:pic>
        <p:nvPicPr>
          <p:cNvPr id="86" name="Google Shape;86;p17"/>
          <p:cNvPicPr preferRelativeResize="0"/>
          <p:nvPr/>
        </p:nvPicPr>
        <p:blipFill>
          <a:blip r:embed="rId4">
            <a:alphaModFix/>
          </a:blip>
          <a:stretch>
            <a:fillRect/>
          </a:stretch>
        </p:blipFill>
        <p:spPr>
          <a:xfrm>
            <a:off x="5443700" y="1"/>
            <a:ext cx="3236264" cy="3214700"/>
          </a:xfrm>
          <a:prstGeom prst="rect">
            <a:avLst/>
          </a:prstGeom>
          <a:noFill/>
          <a:ln>
            <a:noFill/>
          </a:ln>
        </p:spPr>
      </p:pic>
      <p:pic>
        <p:nvPicPr>
          <p:cNvPr id="87" name="Google Shape;87;p17"/>
          <p:cNvPicPr preferRelativeResize="0"/>
          <p:nvPr/>
        </p:nvPicPr>
        <p:blipFill>
          <a:blip r:embed="rId5">
            <a:alphaModFix/>
          </a:blip>
          <a:stretch>
            <a:fillRect/>
          </a:stretch>
        </p:blipFill>
        <p:spPr>
          <a:xfrm>
            <a:off x="8731634" y="1"/>
            <a:ext cx="3460367" cy="3214700"/>
          </a:xfrm>
          <a:prstGeom prst="rect">
            <a:avLst/>
          </a:prstGeom>
          <a:noFill/>
          <a:ln>
            <a:noFill/>
          </a:ln>
        </p:spPr>
      </p:pic>
      <p:pic>
        <p:nvPicPr>
          <p:cNvPr id="88" name="Google Shape;88;p17"/>
          <p:cNvPicPr preferRelativeResize="0"/>
          <p:nvPr/>
        </p:nvPicPr>
        <p:blipFill>
          <a:blip r:embed="rId6">
            <a:alphaModFix/>
          </a:blip>
          <a:stretch>
            <a:fillRect/>
          </a:stretch>
        </p:blipFill>
        <p:spPr>
          <a:xfrm>
            <a:off x="5615801" y="3417901"/>
            <a:ext cx="3064167" cy="3236900"/>
          </a:xfrm>
          <a:prstGeom prst="rect">
            <a:avLst/>
          </a:prstGeom>
          <a:noFill/>
          <a:ln>
            <a:noFill/>
          </a:ln>
        </p:spPr>
      </p:pic>
      <p:pic>
        <p:nvPicPr>
          <p:cNvPr id="89" name="Google Shape;89;p17"/>
          <p:cNvPicPr preferRelativeResize="0"/>
          <p:nvPr/>
        </p:nvPicPr>
        <p:blipFill>
          <a:blip r:embed="rId7">
            <a:alphaModFix/>
          </a:blip>
          <a:stretch>
            <a:fillRect/>
          </a:stretch>
        </p:blipFill>
        <p:spPr>
          <a:xfrm>
            <a:off x="8679967" y="3542067"/>
            <a:ext cx="3445824" cy="33159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6586-EF20-69E9-2A1D-17BABED7CC93}"/>
              </a:ext>
            </a:extLst>
          </p:cNvPr>
          <p:cNvSpPr>
            <a:spLocks noGrp="1"/>
          </p:cNvSpPr>
          <p:nvPr>
            <p:ph type="ctrTitle"/>
          </p:nvPr>
        </p:nvSpPr>
        <p:spPr/>
        <p:txBody>
          <a:bodyPr>
            <a:normAutofit fontScale="90000"/>
          </a:bodyPr>
          <a:lstStyle/>
          <a:p>
            <a:r>
              <a:rPr lang="en-US" dirty="0"/>
              <a:t>Tightening the Standards: Decades of Ozone Compliance Trends</a:t>
            </a:r>
          </a:p>
        </p:txBody>
      </p:sp>
      <p:sp>
        <p:nvSpPr>
          <p:cNvPr id="3" name="Subtitle 2">
            <a:extLst>
              <a:ext uri="{FF2B5EF4-FFF2-40B4-BE49-F238E27FC236}">
                <a16:creationId xmlns:a16="http://schemas.microsoft.com/office/drawing/2014/main" id="{C994887D-1F9D-70A9-B2C9-B448153AE782}"/>
              </a:ext>
            </a:extLst>
          </p:cNvPr>
          <p:cNvSpPr>
            <a:spLocks noGrp="1"/>
          </p:cNvSpPr>
          <p:nvPr>
            <p:ph type="subTitle" idx="1"/>
          </p:nvPr>
        </p:nvSpPr>
        <p:spPr>
          <a:xfrm>
            <a:off x="1524000" y="3899493"/>
            <a:ext cx="9144000" cy="1655762"/>
          </a:xfrm>
        </p:spPr>
        <p:txBody>
          <a:bodyPr/>
          <a:lstStyle/>
          <a:p>
            <a:r>
              <a:rPr lang="en-US" dirty="0"/>
              <a:t>Data Analysis Project </a:t>
            </a:r>
          </a:p>
          <a:p>
            <a:r>
              <a:rPr lang="en-US" dirty="0"/>
              <a:t>Aleksya Drobshoff</a:t>
            </a:r>
          </a:p>
        </p:txBody>
      </p:sp>
    </p:spTree>
    <p:extLst>
      <p:ext uri="{BB962C8B-B14F-4D97-AF65-F5344CB8AC3E}">
        <p14:creationId xmlns:p14="http://schemas.microsoft.com/office/powerpoint/2010/main" val="1518130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0E8B-DEE9-081D-4124-9FBFE3C5B7C7}"/>
              </a:ext>
            </a:extLst>
          </p:cNvPr>
          <p:cNvSpPr>
            <a:spLocks noGrp="1"/>
          </p:cNvSpPr>
          <p:nvPr>
            <p:ph type="title"/>
          </p:nvPr>
        </p:nvSpPr>
        <p:spPr>
          <a:xfrm>
            <a:off x="838200" y="198872"/>
            <a:ext cx="10515600" cy="868764"/>
          </a:xfrm>
        </p:spPr>
        <p:txBody>
          <a:bodyPr>
            <a:noAutofit/>
          </a:bodyPr>
          <a:lstStyle/>
          <a:p>
            <a:pPr algn="ctr"/>
            <a:r>
              <a:rPr lang="en-US" sz="3600" dirty="0"/>
              <a:t>Insights into Ozone Trends: Statistical and Percentage Analysis</a:t>
            </a:r>
          </a:p>
        </p:txBody>
      </p:sp>
      <p:pic>
        <p:nvPicPr>
          <p:cNvPr id="5" name="Picture 4" descr="A table with numbers and percentages&#10;&#10;Description automatically generated">
            <a:extLst>
              <a:ext uri="{FF2B5EF4-FFF2-40B4-BE49-F238E27FC236}">
                <a16:creationId xmlns:a16="http://schemas.microsoft.com/office/drawing/2014/main" id="{7E6D15AC-6C18-F835-1113-963D680D24C4}"/>
              </a:ext>
            </a:extLst>
          </p:cNvPr>
          <p:cNvPicPr>
            <a:picLocks noChangeAspect="1"/>
          </p:cNvPicPr>
          <p:nvPr/>
        </p:nvPicPr>
        <p:blipFill>
          <a:blip r:embed="rId2"/>
          <a:stretch>
            <a:fillRect/>
          </a:stretch>
        </p:blipFill>
        <p:spPr>
          <a:xfrm>
            <a:off x="838200" y="1267419"/>
            <a:ext cx="3941618" cy="5590582"/>
          </a:xfrm>
          <a:prstGeom prst="rect">
            <a:avLst/>
          </a:prstGeom>
        </p:spPr>
      </p:pic>
      <p:pic>
        <p:nvPicPr>
          <p:cNvPr id="7" name="Picture 6" descr="A screenshot of a graph&#10;&#10;Description automatically generated">
            <a:extLst>
              <a:ext uri="{FF2B5EF4-FFF2-40B4-BE49-F238E27FC236}">
                <a16:creationId xmlns:a16="http://schemas.microsoft.com/office/drawing/2014/main" id="{8F59F842-2543-B306-6201-D6559AF6ADBE}"/>
              </a:ext>
            </a:extLst>
          </p:cNvPr>
          <p:cNvPicPr>
            <a:picLocks noChangeAspect="1"/>
          </p:cNvPicPr>
          <p:nvPr/>
        </p:nvPicPr>
        <p:blipFill>
          <a:blip r:embed="rId3"/>
          <a:srcRect l="20217" t="4325" r="24657"/>
          <a:stretch/>
        </p:blipFill>
        <p:spPr>
          <a:xfrm>
            <a:off x="5181599" y="2604653"/>
            <a:ext cx="6047509" cy="2137261"/>
          </a:xfrm>
          <a:prstGeom prst="rect">
            <a:avLst/>
          </a:prstGeom>
        </p:spPr>
      </p:pic>
    </p:spTree>
    <p:extLst>
      <p:ext uri="{BB962C8B-B14F-4D97-AF65-F5344CB8AC3E}">
        <p14:creationId xmlns:p14="http://schemas.microsoft.com/office/powerpoint/2010/main" val="2174486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CF34-C5C1-7661-DDBE-B96EE06D60D5}"/>
              </a:ext>
            </a:extLst>
          </p:cNvPr>
          <p:cNvSpPr>
            <a:spLocks noGrp="1"/>
          </p:cNvSpPr>
          <p:nvPr>
            <p:ph type="title"/>
          </p:nvPr>
        </p:nvSpPr>
        <p:spPr/>
        <p:txBody>
          <a:bodyPr>
            <a:normAutofit/>
          </a:bodyPr>
          <a:lstStyle/>
          <a:p>
            <a:pPr algn="ctr"/>
            <a:r>
              <a:rPr lang="en-US" sz="4000" dirty="0"/>
              <a:t>Ozone Trends: Standards Over Time and Basin-Level Comparisons</a:t>
            </a:r>
          </a:p>
        </p:txBody>
      </p:sp>
      <p:pic>
        <p:nvPicPr>
          <p:cNvPr id="5" name="Picture 4" descr="A graph showing the growth of the ocean&#10;&#10;Description automatically generated with medium confidence">
            <a:extLst>
              <a:ext uri="{FF2B5EF4-FFF2-40B4-BE49-F238E27FC236}">
                <a16:creationId xmlns:a16="http://schemas.microsoft.com/office/drawing/2014/main" id="{AA6227AC-D119-E821-B962-E8B006B295BE}"/>
              </a:ext>
            </a:extLst>
          </p:cNvPr>
          <p:cNvPicPr>
            <a:picLocks noChangeAspect="1"/>
          </p:cNvPicPr>
          <p:nvPr/>
        </p:nvPicPr>
        <p:blipFill>
          <a:blip r:embed="rId2"/>
          <a:stretch>
            <a:fillRect/>
          </a:stretch>
        </p:blipFill>
        <p:spPr>
          <a:xfrm>
            <a:off x="0" y="2216727"/>
            <a:ext cx="5435056" cy="3422072"/>
          </a:xfrm>
          <a:prstGeom prst="rect">
            <a:avLst/>
          </a:prstGeom>
        </p:spPr>
      </p:pic>
      <p:pic>
        <p:nvPicPr>
          <p:cNvPr id="7" name="Picture 6" descr="A graph of pink bars&#10;&#10;Description automatically generated">
            <a:extLst>
              <a:ext uri="{FF2B5EF4-FFF2-40B4-BE49-F238E27FC236}">
                <a16:creationId xmlns:a16="http://schemas.microsoft.com/office/drawing/2014/main" id="{FE7D6AB8-6E7D-4B18-C31F-136A5138DFF6}"/>
              </a:ext>
            </a:extLst>
          </p:cNvPr>
          <p:cNvPicPr>
            <a:picLocks noChangeAspect="1"/>
          </p:cNvPicPr>
          <p:nvPr/>
        </p:nvPicPr>
        <p:blipFill>
          <a:blip r:embed="rId3"/>
          <a:stretch>
            <a:fillRect/>
          </a:stretch>
        </p:blipFill>
        <p:spPr>
          <a:xfrm>
            <a:off x="5915891" y="2092036"/>
            <a:ext cx="5931416" cy="3753392"/>
          </a:xfrm>
          <a:prstGeom prst="rect">
            <a:avLst/>
          </a:prstGeom>
        </p:spPr>
      </p:pic>
    </p:spTree>
    <p:extLst>
      <p:ext uri="{BB962C8B-B14F-4D97-AF65-F5344CB8AC3E}">
        <p14:creationId xmlns:p14="http://schemas.microsoft.com/office/powerpoint/2010/main" val="595071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0CF92-800C-9FAE-5DF8-41CD1CB3D4B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BE463A3-EDCE-A73C-1BC0-1FE66FECBE27}"/>
              </a:ext>
            </a:extLst>
          </p:cNvPr>
          <p:cNvSpPr txBox="1">
            <a:spLocks/>
          </p:cNvSpPr>
          <p:nvPr/>
        </p:nvSpPr>
        <p:spPr>
          <a:xfrm>
            <a:off x="838200" y="2509612"/>
            <a:ext cx="10515600" cy="1325563"/>
          </a:xfrm>
          <a:prstGeom prst="rect">
            <a:avLst/>
          </a:prstGeom>
        </p:spPr>
        <p:txBody>
          <a:bodyPr vert="horz" lIns="91440" tIns="45720" rIns="91440" bIns="45720" rtlCol="0" anchor="ctr">
            <a:normAutofit/>
          </a:bodyPr>
          <a:lstStyle>
            <a:lvl1pPr algn="l" defTabSz="91447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Microplastics in the Thames River</a:t>
            </a:r>
          </a:p>
          <a:p>
            <a:pPr algn="ctr"/>
            <a:r>
              <a:rPr lang="en-US" sz="2400" dirty="0"/>
              <a:t>Ethan Durham</a:t>
            </a:r>
          </a:p>
        </p:txBody>
      </p:sp>
    </p:spTree>
    <p:extLst>
      <p:ext uri="{BB962C8B-B14F-4D97-AF65-F5344CB8AC3E}">
        <p14:creationId xmlns:p14="http://schemas.microsoft.com/office/powerpoint/2010/main" val="3266582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0EF9-F386-A00D-BD6C-9331C1002602}"/>
              </a:ext>
            </a:extLst>
          </p:cNvPr>
          <p:cNvSpPr>
            <a:spLocks noGrp="1"/>
          </p:cNvSpPr>
          <p:nvPr>
            <p:ph type="title"/>
          </p:nvPr>
        </p:nvSpPr>
        <p:spPr/>
        <p:txBody>
          <a:bodyPr/>
          <a:lstStyle/>
          <a:p>
            <a:pPr algn="ctr"/>
            <a:r>
              <a:rPr lang="en-US" dirty="0"/>
              <a:t>Microplastics in the Thames River</a:t>
            </a:r>
          </a:p>
        </p:txBody>
      </p:sp>
      <p:pic>
        <p:nvPicPr>
          <p:cNvPr id="4" name="Picture 3" descr="A white rectangular object with black text&#10;&#10;Description automatically generated">
            <a:extLst>
              <a:ext uri="{FF2B5EF4-FFF2-40B4-BE49-F238E27FC236}">
                <a16:creationId xmlns:a16="http://schemas.microsoft.com/office/drawing/2014/main" id="{7A2BC6E7-E404-A53D-B527-741D6863CA62}"/>
              </a:ext>
            </a:extLst>
          </p:cNvPr>
          <p:cNvPicPr>
            <a:picLocks noChangeAspect="1"/>
          </p:cNvPicPr>
          <p:nvPr/>
        </p:nvPicPr>
        <p:blipFill>
          <a:blip r:embed="rId2"/>
          <a:srcRect l="17229" r="17448"/>
          <a:stretch/>
        </p:blipFill>
        <p:spPr>
          <a:xfrm>
            <a:off x="69920" y="2238663"/>
            <a:ext cx="12052160" cy="2380673"/>
          </a:xfrm>
          <a:prstGeom prst="rect">
            <a:avLst/>
          </a:prstGeom>
        </p:spPr>
      </p:pic>
    </p:spTree>
    <p:extLst>
      <p:ext uri="{BB962C8B-B14F-4D97-AF65-F5344CB8AC3E}">
        <p14:creationId xmlns:p14="http://schemas.microsoft.com/office/powerpoint/2010/main" val="3542596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arison of different colored bars&#10;&#10;Description automatically generated">
            <a:extLst>
              <a:ext uri="{FF2B5EF4-FFF2-40B4-BE49-F238E27FC236}">
                <a16:creationId xmlns:a16="http://schemas.microsoft.com/office/drawing/2014/main" id="{78C78912-6368-485C-2DA4-8B0FF37B1AD9}"/>
              </a:ext>
            </a:extLst>
          </p:cNvPr>
          <p:cNvPicPr>
            <a:picLocks noChangeAspect="1"/>
          </p:cNvPicPr>
          <p:nvPr/>
        </p:nvPicPr>
        <p:blipFill>
          <a:blip r:embed="rId2"/>
          <a:stretch>
            <a:fillRect/>
          </a:stretch>
        </p:blipFill>
        <p:spPr>
          <a:xfrm>
            <a:off x="3434576" y="0"/>
            <a:ext cx="4114800" cy="6858000"/>
          </a:xfrm>
          <a:prstGeom prst="rect">
            <a:avLst/>
          </a:prstGeom>
        </p:spPr>
      </p:pic>
      <p:pic>
        <p:nvPicPr>
          <p:cNvPr id="7" name="Picture 6" descr="A screenshot of a graph&#10;&#10;Description automatically generated">
            <a:extLst>
              <a:ext uri="{FF2B5EF4-FFF2-40B4-BE49-F238E27FC236}">
                <a16:creationId xmlns:a16="http://schemas.microsoft.com/office/drawing/2014/main" id="{B187F59A-D93C-0B4E-14E3-2FF978DB4813}"/>
              </a:ext>
            </a:extLst>
          </p:cNvPr>
          <p:cNvPicPr>
            <a:picLocks noChangeAspect="1"/>
          </p:cNvPicPr>
          <p:nvPr/>
        </p:nvPicPr>
        <p:blipFill>
          <a:blip r:embed="rId3"/>
          <a:stretch>
            <a:fillRect/>
          </a:stretch>
        </p:blipFill>
        <p:spPr>
          <a:xfrm>
            <a:off x="7396975" y="0"/>
            <a:ext cx="4114800" cy="6858000"/>
          </a:xfrm>
          <a:prstGeom prst="rect">
            <a:avLst/>
          </a:prstGeom>
        </p:spPr>
      </p:pic>
      <p:sp>
        <p:nvSpPr>
          <p:cNvPr id="8" name="TextBox 7">
            <a:extLst>
              <a:ext uri="{FF2B5EF4-FFF2-40B4-BE49-F238E27FC236}">
                <a16:creationId xmlns:a16="http://schemas.microsoft.com/office/drawing/2014/main" id="{B344C374-3F15-5230-0C58-9242BDB3F8A6}"/>
              </a:ext>
            </a:extLst>
          </p:cNvPr>
          <p:cNvSpPr txBox="1"/>
          <p:nvPr/>
        </p:nvSpPr>
        <p:spPr>
          <a:xfrm>
            <a:off x="152402" y="1918010"/>
            <a:ext cx="3055434" cy="923330"/>
          </a:xfrm>
          <a:prstGeom prst="rect">
            <a:avLst/>
          </a:prstGeom>
          <a:noFill/>
        </p:spPr>
        <p:txBody>
          <a:bodyPr wrap="square" rtlCol="0">
            <a:spAutoFit/>
          </a:bodyPr>
          <a:lstStyle/>
          <a:p>
            <a:r>
              <a:rPr lang="en-US" dirty="0"/>
              <a:t>Percent Effluent: amount of sewage that is made up of waste</a:t>
            </a:r>
          </a:p>
        </p:txBody>
      </p:sp>
      <p:sp>
        <p:nvSpPr>
          <p:cNvPr id="9" name="TextBox 8">
            <a:extLst>
              <a:ext uri="{FF2B5EF4-FFF2-40B4-BE49-F238E27FC236}">
                <a16:creationId xmlns:a16="http://schemas.microsoft.com/office/drawing/2014/main" id="{A8F15014-2F2C-9AA0-519A-5F98A064A3E1}"/>
              </a:ext>
            </a:extLst>
          </p:cNvPr>
          <p:cNvSpPr txBox="1"/>
          <p:nvPr/>
        </p:nvSpPr>
        <p:spPr>
          <a:xfrm>
            <a:off x="152402" y="3134897"/>
            <a:ext cx="3055434" cy="923330"/>
          </a:xfrm>
          <a:prstGeom prst="rect">
            <a:avLst/>
          </a:prstGeom>
          <a:noFill/>
        </p:spPr>
        <p:txBody>
          <a:bodyPr wrap="square" rtlCol="0">
            <a:spAutoFit/>
          </a:bodyPr>
          <a:lstStyle/>
          <a:p>
            <a:r>
              <a:rPr lang="en-US" dirty="0"/>
              <a:t>Population Density: Based on population served by waste treatment plant</a:t>
            </a:r>
          </a:p>
        </p:txBody>
      </p:sp>
    </p:spTree>
    <p:extLst>
      <p:ext uri="{BB962C8B-B14F-4D97-AF65-F5344CB8AC3E}">
        <p14:creationId xmlns:p14="http://schemas.microsoft.com/office/powerpoint/2010/main" val="242305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EEA2BB-3AEE-E8DF-EF0C-18F43245A286}"/>
              </a:ext>
            </a:extLst>
          </p:cNvPr>
          <p:cNvGrpSpPr/>
          <p:nvPr/>
        </p:nvGrpSpPr>
        <p:grpSpPr>
          <a:xfrm>
            <a:off x="107333" y="906005"/>
            <a:ext cx="12049049" cy="5834876"/>
            <a:chOff x="1319706" y="744344"/>
            <a:chExt cx="9556117" cy="4627648"/>
          </a:xfrm>
        </p:grpSpPr>
        <p:pic>
          <p:nvPicPr>
            <p:cNvPr id="9" name="Picture 8" descr="A penguin standing on a rock&#10;&#10;Description automatically generated">
              <a:extLst>
                <a:ext uri="{FF2B5EF4-FFF2-40B4-BE49-F238E27FC236}">
                  <a16:creationId xmlns:a16="http://schemas.microsoft.com/office/drawing/2014/main" id="{63599532-32F7-F7B1-D912-1D83B452DBF5}"/>
                </a:ext>
              </a:extLst>
            </p:cNvPr>
            <p:cNvPicPr>
              <a:picLocks noChangeAspect="1"/>
            </p:cNvPicPr>
            <p:nvPr/>
          </p:nvPicPr>
          <p:blipFill>
            <a:blip r:embed="rId3"/>
            <a:srcRect r="-1" b="-1"/>
            <a:stretch/>
          </p:blipFill>
          <p:spPr>
            <a:xfrm>
              <a:off x="3793813" y="744344"/>
              <a:ext cx="4627646" cy="4627648"/>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enguin standing on a rock&#10;&#10;Description automatically generated">
              <a:extLst>
                <a:ext uri="{FF2B5EF4-FFF2-40B4-BE49-F238E27FC236}">
                  <a16:creationId xmlns:a16="http://schemas.microsoft.com/office/drawing/2014/main" id="{469C88CB-0ACB-C00C-F58D-CDD277F9674D}"/>
                </a:ext>
              </a:extLst>
            </p:cNvPr>
            <p:cNvPicPr>
              <a:picLocks noChangeAspect="1"/>
            </p:cNvPicPr>
            <p:nvPr/>
          </p:nvPicPr>
          <p:blipFill>
            <a:blip r:embed="rId4"/>
            <a:srcRect t="3583" r="-3" b="10834"/>
            <a:stretch/>
          </p:blipFill>
          <p:spPr>
            <a:xfrm>
              <a:off x="1319706" y="1757695"/>
              <a:ext cx="2590737" cy="2926956"/>
            </a:xfrm>
            <a:custGeom>
              <a:avLst/>
              <a:gdLst/>
              <a:ahLst/>
              <a:cxnLst/>
              <a:rect l="l" t="t" r="r" b="b"/>
              <a:pathLst>
                <a:path w="2590737" h="2926956">
                  <a:moveTo>
                    <a:pt x="1463478" y="0"/>
                  </a:moveTo>
                  <a:cubicBezTo>
                    <a:pt x="1867606" y="0"/>
                    <a:pt x="2233476" y="163805"/>
                    <a:pt x="2498313" y="428643"/>
                  </a:cubicBezTo>
                  <a:lnTo>
                    <a:pt x="2501029" y="431631"/>
                  </a:lnTo>
                  <a:lnTo>
                    <a:pt x="2445696" y="582811"/>
                  </a:lnTo>
                  <a:cubicBezTo>
                    <a:pt x="2374039" y="813196"/>
                    <a:pt x="2335437" y="1058145"/>
                    <a:pt x="2335437" y="1312109"/>
                  </a:cubicBezTo>
                  <a:cubicBezTo>
                    <a:pt x="2335437" y="1650728"/>
                    <a:pt x="2404063" y="1973319"/>
                    <a:pt x="2528166" y="2266732"/>
                  </a:cubicBezTo>
                  <a:lnTo>
                    <a:pt x="2590737" y="2396622"/>
                  </a:lnTo>
                  <a:lnTo>
                    <a:pt x="2498313" y="2498313"/>
                  </a:lnTo>
                  <a:cubicBezTo>
                    <a:pt x="2233476" y="2763151"/>
                    <a:pt x="1867606" y="2926956"/>
                    <a:pt x="1463478" y="2926956"/>
                  </a:cubicBezTo>
                  <a:cubicBezTo>
                    <a:pt x="655221" y="2926956"/>
                    <a:pt x="0" y="2271735"/>
                    <a:pt x="0" y="1463478"/>
                  </a:cubicBezTo>
                  <a:cubicBezTo>
                    <a:pt x="0" y="655221"/>
                    <a:pt x="655221" y="0"/>
                    <a:pt x="1463478" y="0"/>
                  </a:cubicBezTo>
                  <a:close/>
                </a:path>
              </a:pathLst>
            </a:custGeom>
          </p:spPr>
        </p:pic>
        <p:pic>
          <p:nvPicPr>
            <p:cNvPr id="5" name="Picture 4" descr="A penguin with its wings spread&#10;&#10;Description automatically generated">
              <a:extLst>
                <a:ext uri="{FF2B5EF4-FFF2-40B4-BE49-F238E27FC236}">
                  <a16:creationId xmlns:a16="http://schemas.microsoft.com/office/drawing/2014/main" id="{7D5533D6-48A8-7F8F-7EBB-3AFA92802C5B}"/>
                </a:ext>
              </a:extLst>
            </p:cNvPr>
            <p:cNvPicPr>
              <a:picLocks noChangeAspect="1"/>
            </p:cNvPicPr>
            <p:nvPr/>
          </p:nvPicPr>
          <p:blipFill>
            <a:blip r:embed="rId5"/>
            <a:srcRect l="30423" r="25542" b="2"/>
            <a:stretch/>
          </p:blipFill>
          <p:spPr>
            <a:xfrm>
              <a:off x="8297994" y="1757695"/>
              <a:ext cx="2577829" cy="2926956"/>
            </a:xfrm>
            <a:custGeom>
              <a:avLst/>
              <a:gdLst/>
              <a:ahLst/>
              <a:cxnLst/>
              <a:rect l="l" t="t" r="r" b="b"/>
              <a:pathLst>
                <a:path w="2577829" h="2926956">
                  <a:moveTo>
                    <a:pt x="1114351" y="0"/>
                  </a:moveTo>
                  <a:cubicBezTo>
                    <a:pt x="1922608" y="0"/>
                    <a:pt x="2577829" y="655221"/>
                    <a:pt x="2577829" y="1463478"/>
                  </a:cubicBezTo>
                  <a:cubicBezTo>
                    <a:pt x="2577829" y="2271735"/>
                    <a:pt x="1922608" y="2926956"/>
                    <a:pt x="1114351" y="2926956"/>
                  </a:cubicBezTo>
                  <a:cubicBezTo>
                    <a:pt x="710223" y="2926956"/>
                    <a:pt x="344353" y="2763151"/>
                    <a:pt x="79516" y="2498313"/>
                  </a:cubicBezTo>
                  <a:lnTo>
                    <a:pt x="0" y="2410824"/>
                  </a:lnTo>
                  <a:lnTo>
                    <a:pt x="69413" y="2266732"/>
                  </a:lnTo>
                  <a:cubicBezTo>
                    <a:pt x="193516" y="1973319"/>
                    <a:pt x="262142" y="1650728"/>
                    <a:pt x="262142" y="1312109"/>
                  </a:cubicBezTo>
                  <a:cubicBezTo>
                    <a:pt x="262142" y="1058145"/>
                    <a:pt x="223540" y="813196"/>
                    <a:pt x="151883" y="582811"/>
                  </a:cubicBezTo>
                  <a:lnTo>
                    <a:pt x="91478" y="417771"/>
                  </a:lnTo>
                  <a:lnTo>
                    <a:pt x="183443" y="334187"/>
                  </a:lnTo>
                  <a:cubicBezTo>
                    <a:pt x="436418" y="125413"/>
                    <a:pt x="760739" y="0"/>
                    <a:pt x="1114351" y="0"/>
                  </a:cubicBezTo>
                  <a:close/>
                </a:path>
              </a:pathLst>
            </a:custGeom>
          </p:spPr>
        </p:pic>
      </p:grpSp>
      <p:sp>
        <p:nvSpPr>
          <p:cNvPr id="11" name="TextBox 10">
            <a:extLst>
              <a:ext uri="{FF2B5EF4-FFF2-40B4-BE49-F238E27FC236}">
                <a16:creationId xmlns:a16="http://schemas.microsoft.com/office/drawing/2014/main" id="{5293E1CC-A9EC-5956-840E-55A96B0CB6D8}"/>
              </a:ext>
            </a:extLst>
          </p:cNvPr>
          <p:cNvSpPr txBox="1"/>
          <p:nvPr/>
        </p:nvSpPr>
        <p:spPr>
          <a:xfrm>
            <a:off x="347365" y="39356"/>
            <a:ext cx="7078284" cy="707886"/>
          </a:xfrm>
          <a:prstGeom prst="rect">
            <a:avLst/>
          </a:prstGeom>
          <a:noFill/>
        </p:spPr>
        <p:txBody>
          <a:bodyPr wrap="none" rtlCol="0">
            <a:spAutoFit/>
          </a:bodyPr>
          <a:lstStyle/>
          <a:p>
            <a:r>
              <a:rPr lang="en-US" sz="4000" dirty="0">
                <a:latin typeface="NanumGothic" panose="020D0604000000000000" pitchFamily="34" charset="-127"/>
                <a:ea typeface="NanumGothic" panose="020D0604000000000000" pitchFamily="34" charset="-127"/>
                <a:cs typeface="Arial" panose="020B0604020202020204" pitchFamily="34" charset="0"/>
              </a:rPr>
              <a:t>Palmer Archipelago Penguins</a:t>
            </a:r>
          </a:p>
        </p:txBody>
      </p:sp>
      <p:sp>
        <p:nvSpPr>
          <p:cNvPr id="2" name="TextBox 1">
            <a:extLst>
              <a:ext uri="{FF2B5EF4-FFF2-40B4-BE49-F238E27FC236}">
                <a16:creationId xmlns:a16="http://schemas.microsoft.com/office/drawing/2014/main" id="{C85FEE6B-8ED0-9E2F-3346-B4F859134CA2}"/>
              </a:ext>
            </a:extLst>
          </p:cNvPr>
          <p:cNvSpPr txBox="1"/>
          <p:nvPr/>
        </p:nvSpPr>
        <p:spPr>
          <a:xfrm>
            <a:off x="347365" y="718901"/>
            <a:ext cx="1939955" cy="461665"/>
          </a:xfrm>
          <a:prstGeom prst="rect">
            <a:avLst/>
          </a:prstGeom>
          <a:noFill/>
        </p:spPr>
        <p:txBody>
          <a:bodyPr wrap="none" rtlCol="0">
            <a:spAutoFit/>
          </a:bodyPr>
          <a:lstStyle/>
          <a:p>
            <a:r>
              <a:rPr lang="en-US" sz="2400" dirty="0">
                <a:latin typeface="NanumGothic" panose="020D0604000000000000" pitchFamily="34" charset="-127"/>
                <a:ea typeface="NanumGothic" panose="020D0604000000000000" pitchFamily="34" charset="-127"/>
                <a:cs typeface="Arial" panose="020B0604020202020204" pitchFamily="34" charset="0"/>
              </a:rPr>
              <a:t>James Evans</a:t>
            </a:r>
          </a:p>
        </p:txBody>
      </p:sp>
    </p:spTree>
    <p:extLst>
      <p:ext uri="{BB962C8B-B14F-4D97-AF65-F5344CB8AC3E}">
        <p14:creationId xmlns:p14="http://schemas.microsoft.com/office/powerpoint/2010/main" val="4037914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the island of penguins&#10;&#10;Description automatically generated">
            <a:extLst>
              <a:ext uri="{FF2B5EF4-FFF2-40B4-BE49-F238E27FC236}">
                <a16:creationId xmlns:a16="http://schemas.microsoft.com/office/drawing/2014/main" id="{4C6680FB-3EC2-CE4C-353E-3D68EC899F7A}"/>
              </a:ext>
            </a:extLst>
          </p:cNvPr>
          <p:cNvPicPr>
            <a:picLocks noChangeAspect="1"/>
          </p:cNvPicPr>
          <p:nvPr/>
        </p:nvPicPr>
        <p:blipFill>
          <a:blip r:embed="rId2"/>
          <a:srcRect l="44771" t="51034" r="10523" b="24444"/>
          <a:stretch/>
        </p:blipFill>
        <p:spPr>
          <a:xfrm>
            <a:off x="6147693" y="1099613"/>
            <a:ext cx="4488461" cy="2461909"/>
          </a:xfrm>
          <a:prstGeom prst="rect">
            <a:avLst/>
          </a:prstGeom>
        </p:spPr>
      </p:pic>
      <p:pic>
        <p:nvPicPr>
          <p:cNvPr id="7" name="Picture 6" descr="A map of the ocean&#10;&#10;Description automatically generated">
            <a:extLst>
              <a:ext uri="{FF2B5EF4-FFF2-40B4-BE49-F238E27FC236}">
                <a16:creationId xmlns:a16="http://schemas.microsoft.com/office/drawing/2014/main" id="{CC228EC4-74E8-720F-FF73-34F1FA50ABA4}"/>
              </a:ext>
            </a:extLst>
          </p:cNvPr>
          <p:cNvPicPr>
            <a:picLocks noChangeAspect="1"/>
          </p:cNvPicPr>
          <p:nvPr/>
        </p:nvPicPr>
        <p:blipFill>
          <a:blip r:embed="rId3"/>
          <a:stretch>
            <a:fillRect/>
          </a:stretch>
        </p:blipFill>
        <p:spPr>
          <a:xfrm>
            <a:off x="2078936" y="-298174"/>
            <a:ext cx="10113064" cy="8090451"/>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2B06860-1C71-2719-A27A-019C21A5B5A2}"/>
              </a:ext>
            </a:extLst>
          </p:cNvPr>
          <p:cNvPicPr>
            <a:picLocks noChangeAspect="1"/>
          </p:cNvPicPr>
          <p:nvPr/>
        </p:nvPicPr>
        <p:blipFill>
          <a:blip r:embed="rId4"/>
          <a:stretch>
            <a:fillRect/>
          </a:stretch>
        </p:blipFill>
        <p:spPr>
          <a:xfrm>
            <a:off x="0" y="3561522"/>
            <a:ext cx="4572000" cy="3429000"/>
          </a:xfrm>
          <a:prstGeom prst="rect">
            <a:avLst/>
          </a:prstGeom>
        </p:spPr>
      </p:pic>
      <p:sp>
        <p:nvSpPr>
          <p:cNvPr id="13" name="TextBox 12">
            <a:extLst>
              <a:ext uri="{FF2B5EF4-FFF2-40B4-BE49-F238E27FC236}">
                <a16:creationId xmlns:a16="http://schemas.microsoft.com/office/drawing/2014/main" id="{3F7591AE-460E-D58E-1143-6CD9CEEE3F12}"/>
              </a:ext>
            </a:extLst>
          </p:cNvPr>
          <p:cNvSpPr txBox="1"/>
          <p:nvPr/>
        </p:nvSpPr>
        <p:spPr>
          <a:xfrm>
            <a:off x="3383558" y="0"/>
            <a:ext cx="5424883" cy="584775"/>
          </a:xfrm>
          <a:prstGeom prst="rect">
            <a:avLst/>
          </a:prstGeom>
          <a:noFill/>
        </p:spPr>
        <p:txBody>
          <a:bodyPr wrap="none" rtlCol="0">
            <a:spAutoFit/>
          </a:bodyPr>
          <a:lstStyle/>
          <a:p>
            <a:r>
              <a:rPr lang="en-US" sz="3200">
                <a:latin typeface="Arial" panose="020B0604020202020204" pitchFamily="34" charset="0"/>
                <a:ea typeface="NanumGothic" panose="020D0604000000000000" pitchFamily="34" charset="-127"/>
                <a:cs typeface="Arial" panose="020B0604020202020204" pitchFamily="34" charset="0"/>
              </a:rPr>
              <a:t>Penguin Species Distribution</a:t>
            </a:r>
          </a:p>
        </p:txBody>
      </p:sp>
      <p:pic>
        <p:nvPicPr>
          <p:cNvPr id="8" name="Picture 7" descr="A map of the island of penguins&#10;&#10;Description automatically generated">
            <a:extLst>
              <a:ext uri="{FF2B5EF4-FFF2-40B4-BE49-F238E27FC236}">
                <a16:creationId xmlns:a16="http://schemas.microsoft.com/office/drawing/2014/main" id="{FB0DA6BB-0B20-CE32-D373-EB49CCDA7D6B}"/>
              </a:ext>
            </a:extLst>
          </p:cNvPr>
          <p:cNvPicPr>
            <a:picLocks noChangeAspect="1"/>
          </p:cNvPicPr>
          <p:nvPr/>
        </p:nvPicPr>
        <p:blipFill>
          <a:blip r:embed="rId2"/>
          <a:srcRect l="89314" t="39610" r="23" b="37937"/>
          <a:stretch/>
        </p:blipFill>
        <p:spPr>
          <a:xfrm>
            <a:off x="10950836" y="1950386"/>
            <a:ext cx="925654" cy="1949050"/>
          </a:xfrm>
          <a:prstGeom prst="rect">
            <a:avLst/>
          </a:prstGeom>
        </p:spPr>
      </p:pic>
    </p:spTree>
    <p:extLst>
      <p:ext uri="{BB962C8B-B14F-4D97-AF65-F5344CB8AC3E}">
        <p14:creationId xmlns:p14="http://schemas.microsoft.com/office/powerpoint/2010/main" val="67709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46222-12FF-6724-BC3E-6555C83DA4FC}"/>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FA94EF4-6505-2CBB-7DAC-FD75199528B0}"/>
              </a:ext>
            </a:extLst>
          </p:cNvPr>
          <p:cNvGrpSpPr/>
          <p:nvPr/>
        </p:nvGrpSpPr>
        <p:grpSpPr>
          <a:xfrm>
            <a:off x="1032866" y="0"/>
            <a:ext cx="10126268" cy="6858000"/>
            <a:chOff x="-13252" y="59602"/>
            <a:chExt cx="10051871" cy="6807615"/>
          </a:xfrm>
        </p:grpSpPr>
        <p:grpSp>
          <p:nvGrpSpPr>
            <p:cNvPr id="11" name="Group 10">
              <a:extLst>
                <a:ext uri="{FF2B5EF4-FFF2-40B4-BE49-F238E27FC236}">
                  <a16:creationId xmlns:a16="http://schemas.microsoft.com/office/drawing/2014/main" id="{B193ABCF-845E-05B7-4DB2-5C9495C2A413}"/>
                </a:ext>
              </a:extLst>
            </p:cNvPr>
            <p:cNvGrpSpPr/>
            <p:nvPr/>
          </p:nvGrpSpPr>
          <p:grpSpPr>
            <a:xfrm>
              <a:off x="-13252" y="59602"/>
              <a:ext cx="10051871" cy="3379414"/>
              <a:chOff x="-13252" y="59602"/>
              <a:chExt cx="10051871" cy="3379414"/>
            </a:xfrm>
          </p:grpSpPr>
          <p:pic>
            <p:nvPicPr>
              <p:cNvPr id="9" name="Picture 8" descr="A different shapes of shapes&#10;&#10;Description automatically generated with medium confidence">
                <a:extLst>
                  <a:ext uri="{FF2B5EF4-FFF2-40B4-BE49-F238E27FC236}">
                    <a16:creationId xmlns:a16="http://schemas.microsoft.com/office/drawing/2014/main" id="{4C2EB6E1-4BDA-2904-C261-ACB7EB0A9EAB}"/>
                  </a:ext>
                </a:extLst>
              </p:cNvPr>
              <p:cNvPicPr>
                <a:picLocks noChangeAspect="1"/>
              </p:cNvPicPr>
              <p:nvPr/>
            </p:nvPicPr>
            <p:blipFill>
              <a:blip r:embed="rId2"/>
              <a:stretch>
                <a:fillRect/>
              </a:stretch>
            </p:blipFill>
            <p:spPr>
              <a:xfrm>
                <a:off x="5861242" y="182793"/>
                <a:ext cx="4177377" cy="3133033"/>
              </a:xfrm>
              <a:prstGeom prst="rect">
                <a:avLst/>
              </a:prstGeom>
            </p:spPr>
          </p:pic>
          <p:pic>
            <p:nvPicPr>
              <p:cNvPr id="7" name="Picture 6" descr="A screen shot of a graph&#10;&#10;Description automatically generated">
                <a:extLst>
                  <a:ext uri="{FF2B5EF4-FFF2-40B4-BE49-F238E27FC236}">
                    <a16:creationId xmlns:a16="http://schemas.microsoft.com/office/drawing/2014/main" id="{1CAB1D4D-6370-232C-9155-318B01DCA5D6}"/>
                  </a:ext>
                </a:extLst>
              </p:cNvPr>
              <p:cNvPicPr>
                <a:picLocks noChangeAspect="1"/>
              </p:cNvPicPr>
              <p:nvPr/>
            </p:nvPicPr>
            <p:blipFill rotWithShape="1">
              <a:blip r:embed="rId3"/>
              <a:srcRect l="1" r="-797" b="27197"/>
              <a:stretch/>
            </p:blipFill>
            <p:spPr>
              <a:xfrm>
                <a:off x="-13252" y="59602"/>
                <a:ext cx="5614535" cy="3379414"/>
              </a:xfrm>
              <a:prstGeom prst="rect">
                <a:avLst/>
              </a:prstGeom>
            </p:spPr>
          </p:pic>
        </p:grpSp>
        <p:grpSp>
          <p:nvGrpSpPr>
            <p:cNvPr id="12" name="Group 11">
              <a:extLst>
                <a:ext uri="{FF2B5EF4-FFF2-40B4-BE49-F238E27FC236}">
                  <a16:creationId xmlns:a16="http://schemas.microsoft.com/office/drawing/2014/main" id="{0C0C7D8C-9F36-163A-F647-5322EC758962}"/>
                </a:ext>
              </a:extLst>
            </p:cNvPr>
            <p:cNvGrpSpPr/>
            <p:nvPr/>
          </p:nvGrpSpPr>
          <p:grpSpPr>
            <a:xfrm>
              <a:off x="14159" y="3487803"/>
              <a:ext cx="9949312" cy="3379414"/>
              <a:chOff x="14159" y="3487803"/>
              <a:chExt cx="9949312" cy="3379414"/>
            </a:xfrm>
          </p:grpSpPr>
          <p:pic>
            <p:nvPicPr>
              <p:cNvPr id="6" name="Picture 5" descr="A diagram of different shapes&#10;&#10;Description automatically generated">
                <a:extLst>
                  <a:ext uri="{FF2B5EF4-FFF2-40B4-BE49-F238E27FC236}">
                    <a16:creationId xmlns:a16="http://schemas.microsoft.com/office/drawing/2014/main" id="{37B86C15-9431-9B9F-F9F2-26C99CE5A4BA}"/>
                  </a:ext>
                </a:extLst>
              </p:cNvPr>
              <p:cNvPicPr>
                <a:picLocks noChangeAspect="1"/>
              </p:cNvPicPr>
              <p:nvPr/>
            </p:nvPicPr>
            <p:blipFill>
              <a:blip r:embed="rId4"/>
              <a:stretch>
                <a:fillRect/>
              </a:stretch>
            </p:blipFill>
            <p:spPr>
              <a:xfrm>
                <a:off x="5786094" y="3610994"/>
                <a:ext cx="4177377" cy="3133033"/>
              </a:xfrm>
              <a:prstGeom prst="rect">
                <a:avLst/>
              </a:prstGeom>
            </p:spPr>
          </p:pic>
          <p:pic>
            <p:nvPicPr>
              <p:cNvPr id="8" name="Picture 7" descr="A graph with different colored dots&#10;&#10;Description automatically generated">
                <a:extLst>
                  <a:ext uri="{FF2B5EF4-FFF2-40B4-BE49-F238E27FC236}">
                    <a16:creationId xmlns:a16="http://schemas.microsoft.com/office/drawing/2014/main" id="{A30D1793-CB65-08BE-C837-5C77DC9CC1FD}"/>
                  </a:ext>
                </a:extLst>
              </p:cNvPr>
              <p:cNvPicPr>
                <a:picLocks noChangeAspect="1"/>
              </p:cNvPicPr>
              <p:nvPr/>
            </p:nvPicPr>
            <p:blipFill>
              <a:blip r:embed="rId5"/>
              <a:srcRect b="27474"/>
              <a:stretch/>
            </p:blipFill>
            <p:spPr>
              <a:xfrm>
                <a:off x="14159" y="3487803"/>
                <a:ext cx="5591511" cy="3379414"/>
              </a:xfrm>
              <a:prstGeom prst="rect">
                <a:avLst/>
              </a:prstGeom>
            </p:spPr>
          </p:pic>
        </p:grpSp>
      </p:grpSp>
    </p:spTree>
    <p:extLst>
      <p:ext uri="{BB962C8B-B14F-4D97-AF65-F5344CB8AC3E}">
        <p14:creationId xmlns:p14="http://schemas.microsoft.com/office/powerpoint/2010/main" val="3593393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BF36-1332-B5DD-9199-FB14E201B1BF}"/>
              </a:ext>
            </a:extLst>
          </p:cNvPr>
          <p:cNvSpPr>
            <a:spLocks noGrp="1"/>
          </p:cNvSpPr>
          <p:nvPr>
            <p:ph type="ctrTitle"/>
          </p:nvPr>
        </p:nvSpPr>
        <p:spPr/>
        <p:txBody>
          <a:bodyPr/>
          <a:lstStyle/>
          <a:p>
            <a:r>
              <a:rPr lang="en-US" dirty="0"/>
              <a:t>Nutrition </a:t>
            </a:r>
            <a:r>
              <a:rPr lang="en-US"/>
              <a:t>of Fast-Food </a:t>
            </a:r>
            <a:r>
              <a:rPr lang="en-US" dirty="0"/>
              <a:t>Restaurants</a:t>
            </a:r>
          </a:p>
        </p:txBody>
      </p:sp>
      <p:sp>
        <p:nvSpPr>
          <p:cNvPr id="3" name="Subtitle 2">
            <a:extLst>
              <a:ext uri="{FF2B5EF4-FFF2-40B4-BE49-F238E27FC236}">
                <a16:creationId xmlns:a16="http://schemas.microsoft.com/office/drawing/2014/main" id="{831D6DC0-D117-E5FA-9523-4D0A1AFE956C}"/>
              </a:ext>
            </a:extLst>
          </p:cNvPr>
          <p:cNvSpPr>
            <a:spLocks noGrp="1"/>
          </p:cNvSpPr>
          <p:nvPr>
            <p:ph type="subTitle" idx="1"/>
          </p:nvPr>
        </p:nvSpPr>
        <p:spPr/>
        <p:txBody>
          <a:bodyPr/>
          <a:lstStyle/>
          <a:p>
            <a:r>
              <a:rPr lang="en-US" dirty="0"/>
              <a:t>Erika </a:t>
            </a:r>
            <a:r>
              <a:rPr lang="en-US" dirty="0" err="1"/>
              <a:t>Weizhi</a:t>
            </a:r>
            <a:r>
              <a:rPr lang="en-US" dirty="0"/>
              <a:t> Cao</a:t>
            </a:r>
          </a:p>
        </p:txBody>
      </p:sp>
    </p:spTree>
    <p:extLst>
      <p:ext uri="{BB962C8B-B14F-4D97-AF65-F5344CB8AC3E}">
        <p14:creationId xmlns:p14="http://schemas.microsoft.com/office/powerpoint/2010/main" val="2042315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BFA83-B9C1-B3B1-C018-EC66F884DB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1EED1-373A-E8AF-C81F-816382B85EB3}"/>
              </a:ext>
            </a:extLst>
          </p:cNvPr>
          <p:cNvSpPr>
            <a:spLocks noGrp="1"/>
          </p:cNvSpPr>
          <p:nvPr>
            <p:ph type="title"/>
          </p:nvPr>
        </p:nvSpPr>
        <p:spPr>
          <a:xfrm>
            <a:off x="594901" y="486917"/>
            <a:ext cx="10976984" cy="1576446"/>
          </a:xfrm>
        </p:spPr>
        <p:txBody>
          <a:bodyPr anchor="ctr">
            <a:normAutofit/>
          </a:bodyPr>
          <a:lstStyle/>
          <a:p>
            <a:r>
              <a:rPr lang="en-US" sz="4000" dirty="0">
                <a:solidFill>
                  <a:srgbClr val="FFFFFF"/>
                </a:solidFill>
              </a:rPr>
              <a:t>Factors that Impact Student Performance on Exams</a:t>
            </a:r>
          </a:p>
        </p:txBody>
      </p:sp>
      <p:sp>
        <p:nvSpPr>
          <p:cNvPr id="6" name="Title 1">
            <a:extLst>
              <a:ext uri="{FF2B5EF4-FFF2-40B4-BE49-F238E27FC236}">
                <a16:creationId xmlns:a16="http://schemas.microsoft.com/office/drawing/2014/main" id="{1EF6F055-0577-5E56-0FD8-4EE0907AF6D8}"/>
              </a:ext>
            </a:extLst>
          </p:cNvPr>
          <p:cNvSpPr txBox="1">
            <a:spLocks/>
          </p:cNvSpPr>
          <p:nvPr/>
        </p:nvSpPr>
        <p:spPr>
          <a:xfrm>
            <a:off x="692216" y="2530608"/>
            <a:ext cx="10976984" cy="15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Factors that Impact Student Performance on Exams</a:t>
            </a:r>
          </a:p>
          <a:p>
            <a:pPr algn="ctr"/>
            <a:r>
              <a:rPr lang="en-US" sz="2400" dirty="0"/>
              <a:t>Katie Jo </a:t>
            </a:r>
            <a:r>
              <a:rPr lang="en-US" sz="2400" dirty="0" err="1"/>
              <a:t>Gelasco</a:t>
            </a:r>
            <a:endParaRPr lang="en-US" sz="2400" dirty="0"/>
          </a:p>
        </p:txBody>
      </p:sp>
    </p:spTree>
    <p:extLst>
      <p:ext uri="{BB962C8B-B14F-4D97-AF65-F5344CB8AC3E}">
        <p14:creationId xmlns:p14="http://schemas.microsoft.com/office/powerpoint/2010/main" val="2713362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2BEFE2A-518E-D8B8-AC71-299279201A5E}"/>
              </a:ext>
            </a:extLst>
          </p:cNvPr>
          <p:cNvSpPr>
            <a:spLocks noGrp="1"/>
          </p:cNvSpPr>
          <p:nvPr>
            <p:ph type="title"/>
          </p:nvPr>
        </p:nvSpPr>
        <p:spPr>
          <a:xfrm>
            <a:off x="594901" y="486917"/>
            <a:ext cx="10976984" cy="1576446"/>
          </a:xfrm>
        </p:spPr>
        <p:txBody>
          <a:bodyPr anchor="ctr">
            <a:normAutofit/>
          </a:bodyPr>
          <a:lstStyle/>
          <a:p>
            <a:r>
              <a:rPr lang="en-US" sz="4000" dirty="0">
                <a:solidFill>
                  <a:srgbClr val="FFFFFF"/>
                </a:solidFill>
              </a:rPr>
              <a:t>Factors that Impact Student Performance on Exams</a:t>
            </a:r>
          </a:p>
        </p:txBody>
      </p:sp>
      <p:graphicFrame>
        <p:nvGraphicFramePr>
          <p:cNvPr id="5" name="Content Placeholder 2">
            <a:extLst>
              <a:ext uri="{FF2B5EF4-FFF2-40B4-BE49-F238E27FC236}">
                <a16:creationId xmlns:a16="http://schemas.microsoft.com/office/drawing/2014/main" id="{DDB6A052-0318-242B-50A4-6FD931884FD1}"/>
              </a:ext>
            </a:extLst>
          </p:cNvPr>
          <p:cNvGraphicFramePr>
            <a:graphicFrameLocks noGrp="1"/>
          </p:cNvGraphicFramePr>
          <p:nvPr>
            <p:ph idx="1"/>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8139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EE139-383C-0D5C-F9A7-B2110F6E42ED}"/>
              </a:ext>
            </a:extLst>
          </p:cNvPr>
          <p:cNvSpPr>
            <a:spLocks noGrp="1"/>
          </p:cNvSpPr>
          <p:nvPr>
            <p:ph type="title"/>
          </p:nvPr>
        </p:nvSpPr>
        <p:spPr>
          <a:xfrm>
            <a:off x="34925" y="-232099"/>
            <a:ext cx="10515600" cy="1325563"/>
          </a:xfrm>
        </p:spPr>
        <p:txBody>
          <a:bodyPr>
            <a:normAutofit/>
          </a:bodyPr>
          <a:lstStyle/>
          <a:p>
            <a:r>
              <a:rPr lang="en-US" sz="3000" dirty="0"/>
              <a:t>Factors that did not affect exam performance</a:t>
            </a:r>
          </a:p>
        </p:txBody>
      </p:sp>
      <p:pic>
        <p:nvPicPr>
          <p:cNvPr id="5" name="Picture 4" descr="A graph with a blue line&#10;&#10;Description automatically generated">
            <a:extLst>
              <a:ext uri="{FF2B5EF4-FFF2-40B4-BE49-F238E27FC236}">
                <a16:creationId xmlns:a16="http://schemas.microsoft.com/office/drawing/2014/main" id="{ACE09FBE-EE4F-0DB0-1D60-E9AB65CBDBE8}"/>
              </a:ext>
            </a:extLst>
          </p:cNvPr>
          <p:cNvPicPr>
            <a:picLocks noChangeAspect="1"/>
          </p:cNvPicPr>
          <p:nvPr/>
        </p:nvPicPr>
        <p:blipFill>
          <a:blip r:embed="rId3"/>
          <a:stretch>
            <a:fillRect/>
          </a:stretch>
        </p:blipFill>
        <p:spPr>
          <a:xfrm>
            <a:off x="6304325" y="1279208"/>
            <a:ext cx="5675821" cy="2339651"/>
          </a:xfrm>
          <a:prstGeom prst="rect">
            <a:avLst/>
          </a:prstGeom>
        </p:spPr>
      </p:pic>
      <p:pic>
        <p:nvPicPr>
          <p:cNvPr id="7" name="Picture 6" descr="A graph with green line&#10;&#10;Description automatically generated">
            <a:extLst>
              <a:ext uri="{FF2B5EF4-FFF2-40B4-BE49-F238E27FC236}">
                <a16:creationId xmlns:a16="http://schemas.microsoft.com/office/drawing/2014/main" id="{9C5F4DF4-0FFA-929A-D093-FD43DC43230A}"/>
              </a:ext>
            </a:extLst>
          </p:cNvPr>
          <p:cNvPicPr>
            <a:picLocks noChangeAspect="1"/>
          </p:cNvPicPr>
          <p:nvPr/>
        </p:nvPicPr>
        <p:blipFill>
          <a:blip r:embed="rId4"/>
          <a:stretch>
            <a:fillRect/>
          </a:stretch>
        </p:blipFill>
        <p:spPr>
          <a:xfrm>
            <a:off x="34925" y="1475301"/>
            <a:ext cx="6139514" cy="2530792"/>
          </a:xfrm>
          <a:prstGeom prst="rect">
            <a:avLst/>
          </a:prstGeom>
        </p:spPr>
      </p:pic>
      <p:pic>
        <p:nvPicPr>
          <p:cNvPr id="10" name="Picture 9" descr="A close-up of a paper&#10;&#10;Description automatically generated">
            <a:extLst>
              <a:ext uri="{FF2B5EF4-FFF2-40B4-BE49-F238E27FC236}">
                <a16:creationId xmlns:a16="http://schemas.microsoft.com/office/drawing/2014/main" id="{9225DA34-2EC0-F79F-A761-64F64B2AA60B}"/>
              </a:ext>
            </a:extLst>
          </p:cNvPr>
          <p:cNvPicPr>
            <a:picLocks noChangeAspect="1"/>
          </p:cNvPicPr>
          <p:nvPr/>
        </p:nvPicPr>
        <p:blipFill>
          <a:blip r:embed="rId5"/>
          <a:stretch>
            <a:fillRect/>
          </a:stretch>
        </p:blipFill>
        <p:spPr>
          <a:xfrm>
            <a:off x="674255" y="4000696"/>
            <a:ext cx="3441700" cy="1714500"/>
          </a:xfrm>
          <a:prstGeom prst="rect">
            <a:avLst/>
          </a:prstGeom>
        </p:spPr>
      </p:pic>
      <p:sp>
        <p:nvSpPr>
          <p:cNvPr id="11" name="TextBox 10">
            <a:extLst>
              <a:ext uri="{FF2B5EF4-FFF2-40B4-BE49-F238E27FC236}">
                <a16:creationId xmlns:a16="http://schemas.microsoft.com/office/drawing/2014/main" id="{C5FCD6FD-4FAA-53EA-A410-8271C626DCB9}"/>
              </a:ext>
            </a:extLst>
          </p:cNvPr>
          <p:cNvSpPr txBox="1"/>
          <p:nvPr/>
        </p:nvSpPr>
        <p:spPr>
          <a:xfrm>
            <a:off x="108004" y="902112"/>
            <a:ext cx="1669941" cy="369332"/>
          </a:xfrm>
          <a:prstGeom prst="rect">
            <a:avLst/>
          </a:prstGeom>
          <a:noFill/>
        </p:spPr>
        <p:txBody>
          <a:bodyPr wrap="square" rtlCol="0">
            <a:spAutoFit/>
          </a:bodyPr>
          <a:lstStyle/>
          <a:p>
            <a:r>
              <a:rPr lang="en-US" b="1" dirty="0"/>
              <a:t>-School Type</a:t>
            </a:r>
          </a:p>
        </p:txBody>
      </p:sp>
      <p:sp>
        <p:nvSpPr>
          <p:cNvPr id="13" name="TextBox 12">
            <a:extLst>
              <a:ext uri="{FF2B5EF4-FFF2-40B4-BE49-F238E27FC236}">
                <a16:creationId xmlns:a16="http://schemas.microsoft.com/office/drawing/2014/main" id="{DF0087A2-3602-8F03-1E3F-3DA1736DCEED}"/>
              </a:ext>
            </a:extLst>
          </p:cNvPr>
          <p:cNvSpPr txBox="1"/>
          <p:nvPr/>
        </p:nvSpPr>
        <p:spPr>
          <a:xfrm>
            <a:off x="5811187" y="909876"/>
            <a:ext cx="3415940" cy="369332"/>
          </a:xfrm>
          <a:prstGeom prst="rect">
            <a:avLst/>
          </a:prstGeom>
          <a:noFill/>
        </p:spPr>
        <p:txBody>
          <a:bodyPr wrap="square" rtlCol="0">
            <a:spAutoFit/>
          </a:bodyPr>
          <a:lstStyle/>
          <a:p>
            <a:r>
              <a:rPr lang="en-US" b="1" dirty="0"/>
              <a:t>-Extracurricular Involvement</a:t>
            </a:r>
          </a:p>
        </p:txBody>
      </p:sp>
      <p:sp>
        <p:nvSpPr>
          <p:cNvPr id="14" name="TextBox 13">
            <a:extLst>
              <a:ext uri="{FF2B5EF4-FFF2-40B4-BE49-F238E27FC236}">
                <a16:creationId xmlns:a16="http://schemas.microsoft.com/office/drawing/2014/main" id="{8C531951-65BD-9885-3CD0-FC43B1C7906D}"/>
              </a:ext>
            </a:extLst>
          </p:cNvPr>
          <p:cNvSpPr txBox="1"/>
          <p:nvPr/>
        </p:nvSpPr>
        <p:spPr>
          <a:xfrm>
            <a:off x="5811187" y="3638050"/>
            <a:ext cx="1669941" cy="369332"/>
          </a:xfrm>
          <a:prstGeom prst="rect">
            <a:avLst/>
          </a:prstGeom>
          <a:noFill/>
        </p:spPr>
        <p:txBody>
          <a:bodyPr wrap="square" rtlCol="0">
            <a:spAutoFit/>
          </a:bodyPr>
          <a:lstStyle/>
          <a:p>
            <a:r>
              <a:rPr lang="en-US" b="1" dirty="0"/>
              <a:t>-Sleep</a:t>
            </a:r>
          </a:p>
        </p:txBody>
      </p:sp>
      <p:pic>
        <p:nvPicPr>
          <p:cNvPr id="16" name="Picture 15" descr="A diagram of a performance&#10;&#10;Description automatically generated">
            <a:extLst>
              <a:ext uri="{FF2B5EF4-FFF2-40B4-BE49-F238E27FC236}">
                <a16:creationId xmlns:a16="http://schemas.microsoft.com/office/drawing/2014/main" id="{152C338B-B445-15B2-DBC9-C6E5A5BFFF6F}"/>
              </a:ext>
            </a:extLst>
          </p:cNvPr>
          <p:cNvPicPr>
            <a:picLocks noChangeAspect="1"/>
          </p:cNvPicPr>
          <p:nvPr/>
        </p:nvPicPr>
        <p:blipFill>
          <a:blip r:embed="rId6"/>
          <a:stretch>
            <a:fillRect/>
          </a:stretch>
        </p:blipFill>
        <p:spPr>
          <a:xfrm>
            <a:off x="5138313" y="4000696"/>
            <a:ext cx="6654800" cy="2743200"/>
          </a:xfrm>
          <a:prstGeom prst="rect">
            <a:avLst/>
          </a:prstGeom>
        </p:spPr>
      </p:pic>
    </p:spTree>
    <p:extLst>
      <p:ext uri="{BB962C8B-B14F-4D97-AF65-F5344CB8AC3E}">
        <p14:creationId xmlns:p14="http://schemas.microsoft.com/office/powerpoint/2010/main" val="900830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test results&#10;&#10;Description automatically generated">
            <a:extLst>
              <a:ext uri="{FF2B5EF4-FFF2-40B4-BE49-F238E27FC236}">
                <a16:creationId xmlns:a16="http://schemas.microsoft.com/office/drawing/2014/main" id="{113C2D19-F973-4DCC-E90D-2003F4AC5FEA}"/>
              </a:ext>
            </a:extLst>
          </p:cNvPr>
          <p:cNvPicPr>
            <a:picLocks noChangeAspect="1"/>
          </p:cNvPicPr>
          <p:nvPr/>
        </p:nvPicPr>
        <p:blipFill>
          <a:blip r:embed="rId3"/>
          <a:stretch>
            <a:fillRect/>
          </a:stretch>
        </p:blipFill>
        <p:spPr>
          <a:xfrm>
            <a:off x="343766" y="4644858"/>
            <a:ext cx="4948959" cy="872387"/>
          </a:xfrm>
          <a:prstGeom prst="rect">
            <a:avLst/>
          </a:prstGeom>
        </p:spPr>
      </p:pic>
      <p:sp>
        <p:nvSpPr>
          <p:cNvPr id="14" name="Title 1">
            <a:extLst>
              <a:ext uri="{FF2B5EF4-FFF2-40B4-BE49-F238E27FC236}">
                <a16:creationId xmlns:a16="http://schemas.microsoft.com/office/drawing/2014/main" id="{0A640EF9-714F-EB9D-59AA-078F1AABF134}"/>
              </a:ext>
            </a:extLst>
          </p:cNvPr>
          <p:cNvSpPr txBox="1">
            <a:spLocks/>
          </p:cNvSpPr>
          <p:nvPr/>
        </p:nvSpPr>
        <p:spPr>
          <a:xfrm>
            <a:off x="34925" y="-2320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Factors that </a:t>
            </a:r>
            <a:r>
              <a:rPr lang="en-US" sz="3000" i="1" dirty="0"/>
              <a:t>did </a:t>
            </a:r>
            <a:r>
              <a:rPr lang="en-US" sz="3000" dirty="0"/>
              <a:t>affect exam performance</a:t>
            </a:r>
          </a:p>
        </p:txBody>
      </p:sp>
      <p:pic>
        <p:nvPicPr>
          <p:cNvPr id="16" name="Picture 15" descr="A graph of a line and a blue line&#10;&#10;Description automatically generated with medium confidence">
            <a:extLst>
              <a:ext uri="{FF2B5EF4-FFF2-40B4-BE49-F238E27FC236}">
                <a16:creationId xmlns:a16="http://schemas.microsoft.com/office/drawing/2014/main" id="{B44391CA-A99A-D2C6-DE6F-0A5126584F76}"/>
              </a:ext>
            </a:extLst>
          </p:cNvPr>
          <p:cNvPicPr>
            <a:picLocks noChangeAspect="1"/>
          </p:cNvPicPr>
          <p:nvPr/>
        </p:nvPicPr>
        <p:blipFill>
          <a:blip r:embed="rId4"/>
          <a:stretch>
            <a:fillRect/>
          </a:stretch>
        </p:blipFill>
        <p:spPr>
          <a:xfrm>
            <a:off x="6230769" y="1187634"/>
            <a:ext cx="5958345" cy="2456112"/>
          </a:xfrm>
          <a:prstGeom prst="rect">
            <a:avLst/>
          </a:prstGeom>
        </p:spPr>
      </p:pic>
      <p:pic>
        <p:nvPicPr>
          <p:cNvPr id="18" name="Picture 17" descr="A graph of a performance&#10;&#10;Description automatically generated with medium confidence">
            <a:extLst>
              <a:ext uri="{FF2B5EF4-FFF2-40B4-BE49-F238E27FC236}">
                <a16:creationId xmlns:a16="http://schemas.microsoft.com/office/drawing/2014/main" id="{5DB5E87A-79B0-0F8B-0C8B-A8928D16E3F6}"/>
              </a:ext>
            </a:extLst>
          </p:cNvPr>
          <p:cNvPicPr>
            <a:picLocks noChangeAspect="1"/>
          </p:cNvPicPr>
          <p:nvPr/>
        </p:nvPicPr>
        <p:blipFill>
          <a:blip r:embed="rId5"/>
          <a:stretch>
            <a:fillRect/>
          </a:stretch>
        </p:blipFill>
        <p:spPr>
          <a:xfrm>
            <a:off x="0" y="1155432"/>
            <a:ext cx="6036465" cy="2488314"/>
          </a:xfrm>
          <a:prstGeom prst="rect">
            <a:avLst/>
          </a:prstGeom>
        </p:spPr>
      </p:pic>
      <p:sp>
        <p:nvSpPr>
          <p:cNvPr id="19" name="TextBox 18">
            <a:extLst>
              <a:ext uri="{FF2B5EF4-FFF2-40B4-BE49-F238E27FC236}">
                <a16:creationId xmlns:a16="http://schemas.microsoft.com/office/drawing/2014/main" id="{B3259524-C8A8-2EF6-6480-EA79D6FA5E29}"/>
              </a:ext>
            </a:extLst>
          </p:cNvPr>
          <p:cNvSpPr txBox="1"/>
          <p:nvPr/>
        </p:nvSpPr>
        <p:spPr>
          <a:xfrm>
            <a:off x="149514" y="818302"/>
            <a:ext cx="1669941" cy="369332"/>
          </a:xfrm>
          <a:prstGeom prst="rect">
            <a:avLst/>
          </a:prstGeom>
          <a:noFill/>
        </p:spPr>
        <p:txBody>
          <a:bodyPr wrap="square" rtlCol="0">
            <a:spAutoFit/>
          </a:bodyPr>
          <a:lstStyle/>
          <a:p>
            <a:r>
              <a:rPr lang="en-US" b="1" dirty="0"/>
              <a:t>-Attendance</a:t>
            </a:r>
          </a:p>
        </p:txBody>
      </p:sp>
      <p:sp>
        <p:nvSpPr>
          <p:cNvPr id="20" name="TextBox 19">
            <a:extLst>
              <a:ext uri="{FF2B5EF4-FFF2-40B4-BE49-F238E27FC236}">
                <a16:creationId xmlns:a16="http://schemas.microsoft.com/office/drawing/2014/main" id="{8EE5A01A-66E0-81F5-249D-5B677EF42C80}"/>
              </a:ext>
            </a:extLst>
          </p:cNvPr>
          <p:cNvSpPr txBox="1"/>
          <p:nvPr/>
        </p:nvSpPr>
        <p:spPr>
          <a:xfrm>
            <a:off x="6230769" y="786100"/>
            <a:ext cx="1669941" cy="369332"/>
          </a:xfrm>
          <a:prstGeom prst="rect">
            <a:avLst/>
          </a:prstGeom>
          <a:noFill/>
        </p:spPr>
        <p:txBody>
          <a:bodyPr wrap="square" rtlCol="0">
            <a:spAutoFit/>
          </a:bodyPr>
          <a:lstStyle/>
          <a:p>
            <a:r>
              <a:rPr lang="en-US" b="1" dirty="0"/>
              <a:t>-Study time</a:t>
            </a:r>
          </a:p>
        </p:txBody>
      </p:sp>
      <p:sp>
        <p:nvSpPr>
          <p:cNvPr id="21" name="TextBox 20">
            <a:extLst>
              <a:ext uri="{FF2B5EF4-FFF2-40B4-BE49-F238E27FC236}">
                <a16:creationId xmlns:a16="http://schemas.microsoft.com/office/drawing/2014/main" id="{B7D342A6-6816-0CF3-4694-ED098C033D6D}"/>
              </a:ext>
            </a:extLst>
          </p:cNvPr>
          <p:cNvSpPr txBox="1"/>
          <p:nvPr/>
        </p:nvSpPr>
        <p:spPr>
          <a:xfrm>
            <a:off x="343532" y="3959636"/>
            <a:ext cx="4117632" cy="369332"/>
          </a:xfrm>
          <a:prstGeom prst="rect">
            <a:avLst/>
          </a:prstGeom>
          <a:noFill/>
        </p:spPr>
        <p:txBody>
          <a:bodyPr wrap="square" rtlCol="0">
            <a:spAutoFit/>
          </a:bodyPr>
          <a:lstStyle/>
          <a:p>
            <a:r>
              <a:rPr lang="en-US" b="1" dirty="0"/>
              <a:t>-Level of parental education</a:t>
            </a:r>
          </a:p>
        </p:txBody>
      </p:sp>
      <p:pic>
        <p:nvPicPr>
          <p:cNvPr id="23" name="Picture 22" descr="A table with numbers and a number of numbers&#10;&#10;Description automatically generated with medium confidence">
            <a:extLst>
              <a:ext uri="{FF2B5EF4-FFF2-40B4-BE49-F238E27FC236}">
                <a16:creationId xmlns:a16="http://schemas.microsoft.com/office/drawing/2014/main" id="{7B50B5FA-E4F2-A30D-C0AD-F469F54FFD84}"/>
              </a:ext>
            </a:extLst>
          </p:cNvPr>
          <p:cNvPicPr>
            <a:picLocks noChangeAspect="1"/>
          </p:cNvPicPr>
          <p:nvPr/>
        </p:nvPicPr>
        <p:blipFill>
          <a:blip r:embed="rId6"/>
          <a:stretch>
            <a:fillRect/>
          </a:stretch>
        </p:blipFill>
        <p:spPr>
          <a:xfrm>
            <a:off x="5628112" y="4502344"/>
            <a:ext cx="6004465" cy="1569556"/>
          </a:xfrm>
          <a:prstGeom prst="rect">
            <a:avLst/>
          </a:prstGeom>
        </p:spPr>
      </p:pic>
    </p:spTree>
    <p:extLst>
      <p:ext uri="{BB962C8B-B14F-4D97-AF65-F5344CB8AC3E}">
        <p14:creationId xmlns:p14="http://schemas.microsoft.com/office/powerpoint/2010/main" val="1090633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12961-6021-CC2E-FE16-B71444C57D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584B95B-59DF-F61D-3292-DBE3C28BC784}"/>
              </a:ext>
            </a:extLst>
          </p:cNvPr>
          <p:cNvSpPr txBox="1"/>
          <p:nvPr/>
        </p:nvSpPr>
        <p:spPr>
          <a:xfrm>
            <a:off x="1742209" y="2367171"/>
            <a:ext cx="8707582" cy="2123658"/>
          </a:xfrm>
          <a:prstGeom prst="rect">
            <a:avLst/>
          </a:prstGeom>
          <a:noFill/>
        </p:spPr>
        <p:txBody>
          <a:bodyPr wrap="square" rtlCol="0">
            <a:spAutoFit/>
          </a:bodyPr>
          <a:lstStyle/>
          <a:p>
            <a:pPr algn="ctr"/>
            <a:r>
              <a:rPr lang="en-US" sz="3600" dirty="0"/>
              <a:t>Impact of demographics on employment sector and stress</a:t>
            </a:r>
          </a:p>
          <a:p>
            <a:pPr algn="ctr"/>
            <a:r>
              <a:rPr lang="en-US" sz="2400" dirty="0" err="1"/>
              <a:t>Porcia</a:t>
            </a:r>
            <a:r>
              <a:rPr lang="en-US" sz="2400" dirty="0"/>
              <a:t> Haynes</a:t>
            </a:r>
          </a:p>
          <a:p>
            <a:pPr algn="ctr"/>
            <a:endParaRPr lang="en-US" sz="3600" dirty="0"/>
          </a:p>
        </p:txBody>
      </p:sp>
    </p:spTree>
    <p:extLst>
      <p:ext uri="{BB962C8B-B14F-4D97-AF65-F5344CB8AC3E}">
        <p14:creationId xmlns:p14="http://schemas.microsoft.com/office/powerpoint/2010/main" val="1549207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7A0FE0-F2C2-245B-A38E-CC0A981DC68D}"/>
              </a:ext>
            </a:extLst>
          </p:cNvPr>
          <p:cNvPicPr>
            <a:picLocks noChangeAspect="1"/>
          </p:cNvPicPr>
          <p:nvPr/>
        </p:nvPicPr>
        <p:blipFill>
          <a:blip r:embed="rId2"/>
          <a:stretch>
            <a:fillRect/>
          </a:stretch>
        </p:blipFill>
        <p:spPr>
          <a:xfrm>
            <a:off x="580068" y="2574525"/>
            <a:ext cx="4676929" cy="4283475"/>
          </a:xfrm>
          <a:prstGeom prst="rect">
            <a:avLst/>
          </a:prstGeom>
        </p:spPr>
      </p:pic>
      <p:pic>
        <p:nvPicPr>
          <p:cNvPr id="8" name="Picture 7" descr="A graph with numbers and a line&#10;&#10;Description automatically generated">
            <a:extLst>
              <a:ext uri="{FF2B5EF4-FFF2-40B4-BE49-F238E27FC236}">
                <a16:creationId xmlns:a16="http://schemas.microsoft.com/office/drawing/2014/main" id="{EDC82165-6537-9FA8-C5CE-99B86636E4CC}"/>
              </a:ext>
            </a:extLst>
          </p:cNvPr>
          <p:cNvPicPr>
            <a:picLocks noChangeAspect="1"/>
          </p:cNvPicPr>
          <p:nvPr/>
        </p:nvPicPr>
        <p:blipFill>
          <a:blip r:embed="rId3"/>
          <a:stretch>
            <a:fillRect/>
          </a:stretch>
        </p:blipFill>
        <p:spPr>
          <a:xfrm>
            <a:off x="6491118" y="2567126"/>
            <a:ext cx="4728716" cy="4290874"/>
          </a:xfrm>
          <a:prstGeom prst="rect">
            <a:avLst/>
          </a:prstGeom>
        </p:spPr>
      </p:pic>
      <p:pic>
        <p:nvPicPr>
          <p:cNvPr id="2" name="Picture 1" descr="A screenshot of a number of numbers&#10;&#10;Description automatically generated">
            <a:extLst>
              <a:ext uri="{FF2B5EF4-FFF2-40B4-BE49-F238E27FC236}">
                <a16:creationId xmlns:a16="http://schemas.microsoft.com/office/drawing/2014/main" id="{60A7DE92-58C4-622B-793E-4F2D67A71A00}"/>
              </a:ext>
            </a:extLst>
          </p:cNvPr>
          <p:cNvPicPr>
            <a:picLocks noChangeAspect="1"/>
          </p:cNvPicPr>
          <p:nvPr/>
        </p:nvPicPr>
        <p:blipFill>
          <a:blip r:embed="rId4"/>
          <a:stretch>
            <a:fillRect/>
          </a:stretch>
        </p:blipFill>
        <p:spPr>
          <a:xfrm>
            <a:off x="617368" y="317655"/>
            <a:ext cx="10949866" cy="1754264"/>
          </a:xfrm>
          <a:prstGeom prst="rect">
            <a:avLst/>
          </a:prstGeom>
        </p:spPr>
      </p:pic>
    </p:spTree>
    <p:extLst>
      <p:ext uri="{BB962C8B-B14F-4D97-AF65-F5344CB8AC3E}">
        <p14:creationId xmlns:p14="http://schemas.microsoft.com/office/powerpoint/2010/main" val="2410995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health care graph&#10;&#10;Description automatically generated">
            <a:extLst>
              <a:ext uri="{FF2B5EF4-FFF2-40B4-BE49-F238E27FC236}">
                <a16:creationId xmlns:a16="http://schemas.microsoft.com/office/drawing/2014/main" id="{EA0DF060-E64A-2D2B-2E91-06E750941FB9}"/>
              </a:ext>
            </a:extLst>
          </p:cNvPr>
          <p:cNvPicPr>
            <a:picLocks noChangeAspect="1"/>
          </p:cNvPicPr>
          <p:nvPr/>
        </p:nvPicPr>
        <p:blipFill>
          <a:blip r:embed="rId2"/>
          <a:stretch>
            <a:fillRect/>
          </a:stretch>
        </p:blipFill>
        <p:spPr>
          <a:xfrm>
            <a:off x="765749" y="1745213"/>
            <a:ext cx="5039434" cy="4601592"/>
          </a:xfrm>
          <a:prstGeom prst="rect">
            <a:avLst/>
          </a:prstGeom>
        </p:spPr>
      </p:pic>
      <p:pic>
        <p:nvPicPr>
          <p:cNvPr id="9" name="Picture 8">
            <a:extLst>
              <a:ext uri="{FF2B5EF4-FFF2-40B4-BE49-F238E27FC236}">
                <a16:creationId xmlns:a16="http://schemas.microsoft.com/office/drawing/2014/main" id="{9E045B1D-3640-CC96-2AD8-65353546CD38}"/>
              </a:ext>
            </a:extLst>
          </p:cNvPr>
          <p:cNvPicPr>
            <a:picLocks noChangeAspect="1"/>
          </p:cNvPicPr>
          <p:nvPr/>
        </p:nvPicPr>
        <p:blipFill>
          <a:blip r:embed="rId3"/>
          <a:stretch>
            <a:fillRect/>
          </a:stretch>
        </p:blipFill>
        <p:spPr>
          <a:xfrm>
            <a:off x="6639974" y="1745213"/>
            <a:ext cx="5039434" cy="4601593"/>
          </a:xfrm>
          <a:prstGeom prst="rect">
            <a:avLst/>
          </a:prstGeom>
        </p:spPr>
      </p:pic>
      <p:sp>
        <p:nvSpPr>
          <p:cNvPr id="2" name="TextBox 1">
            <a:extLst>
              <a:ext uri="{FF2B5EF4-FFF2-40B4-BE49-F238E27FC236}">
                <a16:creationId xmlns:a16="http://schemas.microsoft.com/office/drawing/2014/main" id="{B295872F-A6FA-D7E9-0F33-91D4E9C3CDDB}"/>
              </a:ext>
            </a:extLst>
          </p:cNvPr>
          <p:cNvSpPr txBox="1"/>
          <p:nvPr/>
        </p:nvSpPr>
        <p:spPr>
          <a:xfrm>
            <a:off x="3230935" y="418821"/>
            <a:ext cx="57281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Work Location as a Covariate</a:t>
            </a:r>
            <a:endParaRPr lang="en-US"/>
          </a:p>
        </p:txBody>
      </p:sp>
    </p:spTree>
    <p:extLst>
      <p:ext uri="{BB962C8B-B14F-4D97-AF65-F5344CB8AC3E}">
        <p14:creationId xmlns:p14="http://schemas.microsoft.com/office/powerpoint/2010/main" val="2699117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health care&#10;&#10;Description automatically generated">
            <a:extLst>
              <a:ext uri="{FF2B5EF4-FFF2-40B4-BE49-F238E27FC236}">
                <a16:creationId xmlns:a16="http://schemas.microsoft.com/office/drawing/2014/main" id="{A3F594EE-9EA9-3EAF-484F-AEBA0D10F930}"/>
              </a:ext>
            </a:extLst>
          </p:cNvPr>
          <p:cNvPicPr>
            <a:picLocks noChangeAspect="1"/>
          </p:cNvPicPr>
          <p:nvPr/>
        </p:nvPicPr>
        <p:blipFill>
          <a:blip r:embed="rId2"/>
          <a:stretch>
            <a:fillRect/>
          </a:stretch>
        </p:blipFill>
        <p:spPr>
          <a:xfrm>
            <a:off x="734659" y="1750649"/>
            <a:ext cx="5039434" cy="4601592"/>
          </a:xfrm>
          <a:prstGeom prst="rect">
            <a:avLst/>
          </a:prstGeom>
        </p:spPr>
      </p:pic>
      <p:pic>
        <p:nvPicPr>
          <p:cNvPr id="6" name="Picture 5">
            <a:extLst>
              <a:ext uri="{FF2B5EF4-FFF2-40B4-BE49-F238E27FC236}">
                <a16:creationId xmlns:a16="http://schemas.microsoft.com/office/drawing/2014/main" id="{8F59BACA-A8D9-4D85-F518-6E67C718DB36}"/>
              </a:ext>
            </a:extLst>
          </p:cNvPr>
          <p:cNvPicPr>
            <a:picLocks noChangeAspect="1"/>
          </p:cNvPicPr>
          <p:nvPr/>
        </p:nvPicPr>
        <p:blipFill>
          <a:blip r:embed="rId3"/>
          <a:stretch>
            <a:fillRect/>
          </a:stretch>
        </p:blipFill>
        <p:spPr>
          <a:xfrm>
            <a:off x="6505017" y="1750650"/>
            <a:ext cx="5039434" cy="4601592"/>
          </a:xfrm>
          <a:prstGeom prst="rect">
            <a:avLst/>
          </a:prstGeom>
        </p:spPr>
      </p:pic>
      <p:sp>
        <p:nvSpPr>
          <p:cNvPr id="5" name="TextBox 4">
            <a:extLst>
              <a:ext uri="{FF2B5EF4-FFF2-40B4-BE49-F238E27FC236}">
                <a16:creationId xmlns:a16="http://schemas.microsoft.com/office/drawing/2014/main" id="{A3F1761A-9A8F-48A3-29A3-C1E3343D49BE}"/>
              </a:ext>
            </a:extLst>
          </p:cNvPr>
          <p:cNvSpPr txBox="1"/>
          <p:nvPr/>
        </p:nvSpPr>
        <p:spPr>
          <a:xfrm>
            <a:off x="3230935" y="447684"/>
            <a:ext cx="57281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Stress Level as a Covariate</a:t>
            </a:r>
            <a:endParaRPr lang="en-US" dirty="0"/>
          </a:p>
        </p:txBody>
      </p:sp>
    </p:spTree>
    <p:extLst>
      <p:ext uri="{BB962C8B-B14F-4D97-AF65-F5344CB8AC3E}">
        <p14:creationId xmlns:p14="http://schemas.microsoft.com/office/powerpoint/2010/main" val="277219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2611C3-E905-4735-BE43-9D07AB536A19}"/>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557553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CBBA-F6C7-7199-7738-B8FA3E5C3384}"/>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3007179D-6084-AA34-C78A-B04D29A077C1}"/>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581860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A936-D808-9B38-3801-4E8ADE5CC7F3}"/>
              </a:ext>
            </a:extLst>
          </p:cNvPr>
          <p:cNvSpPr>
            <a:spLocks noGrp="1"/>
          </p:cNvSpPr>
          <p:nvPr>
            <p:ph type="title"/>
          </p:nvPr>
        </p:nvSpPr>
        <p:spPr/>
        <p:txBody>
          <a:bodyPr/>
          <a:lstStyle/>
          <a:p>
            <a:r>
              <a:rPr lang="en-US" dirty="0"/>
              <a:t>Overview of the Table</a:t>
            </a:r>
          </a:p>
        </p:txBody>
      </p:sp>
      <p:pic>
        <p:nvPicPr>
          <p:cNvPr id="5" name="Content Placeholder 4">
            <a:extLst>
              <a:ext uri="{FF2B5EF4-FFF2-40B4-BE49-F238E27FC236}">
                <a16:creationId xmlns:a16="http://schemas.microsoft.com/office/drawing/2014/main" id="{5BC30EC0-8212-DADA-964E-F4CC534AB8B8}"/>
              </a:ext>
            </a:extLst>
          </p:cNvPr>
          <p:cNvPicPr>
            <a:picLocks noGrp="1" noChangeAspect="1"/>
          </p:cNvPicPr>
          <p:nvPr>
            <p:ph idx="1"/>
          </p:nvPr>
        </p:nvPicPr>
        <p:blipFill>
          <a:blip r:embed="rId2"/>
          <a:stretch>
            <a:fillRect/>
          </a:stretch>
        </p:blipFill>
        <p:spPr>
          <a:xfrm>
            <a:off x="751115" y="1690688"/>
            <a:ext cx="10515600" cy="4338444"/>
          </a:xfrm>
        </p:spPr>
      </p:pic>
    </p:spTree>
    <p:extLst>
      <p:ext uri="{BB962C8B-B14F-4D97-AF65-F5344CB8AC3E}">
        <p14:creationId xmlns:p14="http://schemas.microsoft.com/office/powerpoint/2010/main" val="283598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2D6D-74F5-8849-8650-DF5E6BE1B53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3A549DA-7BE3-A1F2-ADCC-91B6AE1B165F}"/>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124010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A685-1885-1F4B-320F-74CA9A30EFB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5F1CF4E-9F90-3251-42EE-3712EF881822}"/>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4158666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7F17-CBFB-221D-B61D-1A2962B25D3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89C0DEC-A8D3-091A-C639-4FC64D7B5E1D}"/>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769185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124D-0C44-6CBE-0523-A6C84596906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0B45889-AAB3-0EA4-2BC5-4DC3A894C5D9}"/>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863622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7816C-8B31-FE5F-055D-87F7B0E089E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475DE9B-2062-72F8-1D84-38AD5D966F09}"/>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536946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FD27-E53F-D7D6-A15D-9F1438F6164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34B3239-E6CA-8044-B762-223335700084}"/>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588882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2893-B871-36DF-07B8-163B9567D23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38E0078-DBD4-2AC7-B42C-D79AC21DBE7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099997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AD61-D75E-2BE4-7651-7F1D39AEE48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3B936F1-25B9-A8A8-32C0-CAB3A4D18754}"/>
              </a:ext>
            </a:extLst>
          </p:cNvPr>
          <p:cNvSpPr txBox="1">
            <a:spLocks/>
          </p:cNvSpPr>
          <p:nvPr/>
        </p:nvSpPr>
        <p:spPr>
          <a:xfrm>
            <a:off x="1322614" y="2690573"/>
            <a:ext cx="9546772" cy="1476854"/>
          </a:xfrm>
          <a:prstGeom prst="rect">
            <a:avLst/>
          </a:prstGeom>
        </p:spPr>
        <p:txBody>
          <a:bodyPr vert="horz" lIns="91440" tIns="45720" rIns="91440" bIns="45720" rtlCol="0" anchor="ctr">
            <a:noAutofit/>
          </a:bodyPr>
          <a:lstStyle>
            <a:lvl1pPr algn="l" defTabSz="91447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Analysis of Ligation Binding Sequences for two </a:t>
            </a:r>
            <a:r>
              <a:rPr lang="en-US" sz="3600" b="1" dirty="0" err="1"/>
              <a:t>RNAseq</a:t>
            </a:r>
            <a:r>
              <a:rPr lang="en-US" sz="3600" b="1" dirty="0"/>
              <a:t> Probe sets</a:t>
            </a:r>
          </a:p>
          <a:p>
            <a:pPr algn="ctr"/>
            <a:r>
              <a:rPr lang="en-US" sz="2400" dirty="0"/>
              <a:t>Morad Malek</a:t>
            </a:r>
          </a:p>
        </p:txBody>
      </p:sp>
    </p:spTree>
    <p:extLst>
      <p:ext uri="{BB962C8B-B14F-4D97-AF65-F5344CB8AC3E}">
        <p14:creationId xmlns:p14="http://schemas.microsoft.com/office/powerpoint/2010/main" val="2549259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25EE-4117-328C-77A5-60A6587D9CB0}"/>
              </a:ext>
            </a:extLst>
          </p:cNvPr>
          <p:cNvSpPr>
            <a:spLocks noGrp="1"/>
          </p:cNvSpPr>
          <p:nvPr>
            <p:ph type="ctrTitle"/>
          </p:nvPr>
        </p:nvSpPr>
        <p:spPr>
          <a:xfrm>
            <a:off x="-111967" y="-61711"/>
            <a:ext cx="12303967" cy="657701"/>
          </a:xfrm>
        </p:spPr>
        <p:txBody>
          <a:bodyPr>
            <a:normAutofit/>
          </a:bodyPr>
          <a:lstStyle/>
          <a:p>
            <a:r>
              <a:rPr lang="en-US" sz="3200" b="1" dirty="0"/>
              <a:t>Analysis of Ligation Binding Sequences for two RNAseq Probe sets</a:t>
            </a:r>
          </a:p>
        </p:txBody>
      </p:sp>
      <p:pic>
        <p:nvPicPr>
          <p:cNvPr id="4" name="Content Placeholder 3" descr="A graph of a number of different colored bars&#10;&#10;Description automatically generated">
            <a:extLst>
              <a:ext uri="{FF2B5EF4-FFF2-40B4-BE49-F238E27FC236}">
                <a16:creationId xmlns:a16="http://schemas.microsoft.com/office/drawing/2014/main" id="{A3B7904A-5F09-D616-9CDD-BEEE08F9ECC2}"/>
              </a:ext>
            </a:extLst>
          </p:cNvPr>
          <p:cNvPicPr>
            <a:picLocks noChangeAspect="1"/>
          </p:cNvPicPr>
          <p:nvPr/>
        </p:nvPicPr>
        <p:blipFill>
          <a:blip r:embed="rId2"/>
          <a:stretch>
            <a:fillRect/>
          </a:stretch>
        </p:blipFill>
        <p:spPr>
          <a:xfrm>
            <a:off x="6427713" y="2182597"/>
            <a:ext cx="5360939" cy="2938828"/>
          </a:xfrm>
          <a:prstGeom prst="rect">
            <a:avLst/>
          </a:prstGeom>
        </p:spPr>
      </p:pic>
      <p:pic>
        <p:nvPicPr>
          <p:cNvPr id="6" name="Picture 5">
            <a:extLst>
              <a:ext uri="{FF2B5EF4-FFF2-40B4-BE49-F238E27FC236}">
                <a16:creationId xmlns:a16="http://schemas.microsoft.com/office/drawing/2014/main" id="{122926CB-C43C-A1F8-C8EC-B72DB5CB18E8}"/>
              </a:ext>
            </a:extLst>
          </p:cNvPr>
          <p:cNvPicPr>
            <a:picLocks noChangeAspect="1"/>
          </p:cNvPicPr>
          <p:nvPr/>
        </p:nvPicPr>
        <p:blipFill>
          <a:blip r:embed="rId3"/>
          <a:stretch>
            <a:fillRect/>
          </a:stretch>
        </p:blipFill>
        <p:spPr>
          <a:xfrm>
            <a:off x="498976" y="2183321"/>
            <a:ext cx="5359618" cy="2938104"/>
          </a:xfrm>
          <a:prstGeom prst="rect">
            <a:avLst/>
          </a:prstGeom>
        </p:spPr>
      </p:pic>
      <p:pic>
        <p:nvPicPr>
          <p:cNvPr id="14" name="Picture 13">
            <a:extLst>
              <a:ext uri="{FF2B5EF4-FFF2-40B4-BE49-F238E27FC236}">
                <a16:creationId xmlns:a16="http://schemas.microsoft.com/office/drawing/2014/main" id="{22D545EE-13F0-7CED-4B85-8D969B1217A6}"/>
              </a:ext>
            </a:extLst>
          </p:cNvPr>
          <p:cNvPicPr>
            <a:picLocks noChangeAspect="1"/>
          </p:cNvPicPr>
          <p:nvPr/>
        </p:nvPicPr>
        <p:blipFill>
          <a:blip r:embed="rId4"/>
          <a:stretch>
            <a:fillRect/>
          </a:stretch>
        </p:blipFill>
        <p:spPr>
          <a:xfrm>
            <a:off x="615547" y="5121425"/>
            <a:ext cx="5229399" cy="1475219"/>
          </a:xfrm>
          <a:prstGeom prst="rect">
            <a:avLst/>
          </a:prstGeom>
        </p:spPr>
      </p:pic>
      <p:pic>
        <p:nvPicPr>
          <p:cNvPr id="15" name="Picture 14">
            <a:extLst>
              <a:ext uri="{FF2B5EF4-FFF2-40B4-BE49-F238E27FC236}">
                <a16:creationId xmlns:a16="http://schemas.microsoft.com/office/drawing/2014/main" id="{C6C4E9FC-4613-001A-9BFC-6BDA0E8C9870}"/>
              </a:ext>
            </a:extLst>
          </p:cNvPr>
          <p:cNvPicPr>
            <a:picLocks noChangeAspect="1"/>
          </p:cNvPicPr>
          <p:nvPr/>
        </p:nvPicPr>
        <p:blipFill>
          <a:blip r:embed="rId5"/>
          <a:srcRect l="12460" t="59537" r="6554" b="5741"/>
          <a:stretch/>
        </p:blipFill>
        <p:spPr>
          <a:xfrm>
            <a:off x="7220895" y="875858"/>
            <a:ext cx="3774574" cy="1152144"/>
          </a:xfrm>
          <a:prstGeom prst="rect">
            <a:avLst/>
          </a:prstGeom>
        </p:spPr>
      </p:pic>
      <p:pic>
        <p:nvPicPr>
          <p:cNvPr id="16" name="Picture 15">
            <a:extLst>
              <a:ext uri="{FF2B5EF4-FFF2-40B4-BE49-F238E27FC236}">
                <a16:creationId xmlns:a16="http://schemas.microsoft.com/office/drawing/2014/main" id="{E24BB6C0-9E84-25A1-36E8-31C713E67A1B}"/>
              </a:ext>
            </a:extLst>
          </p:cNvPr>
          <p:cNvPicPr>
            <a:picLocks noChangeAspect="1"/>
          </p:cNvPicPr>
          <p:nvPr/>
        </p:nvPicPr>
        <p:blipFill>
          <a:blip r:embed="rId5"/>
          <a:srcRect l="8266" t="17595" r="6018" b="41223"/>
          <a:stretch/>
        </p:blipFill>
        <p:spPr>
          <a:xfrm>
            <a:off x="1358022" y="657700"/>
            <a:ext cx="4006040" cy="1370302"/>
          </a:xfrm>
          <a:prstGeom prst="rect">
            <a:avLst/>
          </a:prstGeom>
        </p:spPr>
      </p:pic>
      <p:sp>
        <p:nvSpPr>
          <p:cNvPr id="17" name="TextBox 16">
            <a:extLst>
              <a:ext uri="{FF2B5EF4-FFF2-40B4-BE49-F238E27FC236}">
                <a16:creationId xmlns:a16="http://schemas.microsoft.com/office/drawing/2014/main" id="{F0E48B29-01C9-2139-14D0-A36D9C0826EB}"/>
              </a:ext>
            </a:extLst>
          </p:cNvPr>
          <p:cNvSpPr txBox="1"/>
          <p:nvPr/>
        </p:nvSpPr>
        <p:spPr>
          <a:xfrm>
            <a:off x="2148647" y="898950"/>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25nt</a:t>
            </a:r>
          </a:p>
        </p:txBody>
      </p:sp>
      <p:sp>
        <p:nvSpPr>
          <p:cNvPr id="19" name="TextBox 18">
            <a:extLst>
              <a:ext uri="{FF2B5EF4-FFF2-40B4-BE49-F238E27FC236}">
                <a16:creationId xmlns:a16="http://schemas.microsoft.com/office/drawing/2014/main" id="{DBA498C6-31FB-4541-27FD-6E3EBC21BD45}"/>
              </a:ext>
            </a:extLst>
          </p:cNvPr>
          <p:cNvSpPr txBox="1"/>
          <p:nvPr/>
        </p:nvSpPr>
        <p:spPr>
          <a:xfrm>
            <a:off x="3672986" y="902358"/>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25nt</a:t>
            </a:r>
          </a:p>
        </p:txBody>
      </p:sp>
      <p:sp>
        <p:nvSpPr>
          <p:cNvPr id="21" name="Rectangle 20">
            <a:extLst>
              <a:ext uri="{FF2B5EF4-FFF2-40B4-BE49-F238E27FC236}">
                <a16:creationId xmlns:a16="http://schemas.microsoft.com/office/drawing/2014/main" id="{4C7BB5BA-0D84-475D-DF62-BDFE3C93374C}"/>
              </a:ext>
            </a:extLst>
          </p:cNvPr>
          <p:cNvSpPr/>
          <p:nvPr/>
        </p:nvSpPr>
        <p:spPr>
          <a:xfrm>
            <a:off x="8785557" y="1348990"/>
            <a:ext cx="341194" cy="39595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77112CC5-3229-6EF6-1CA1-7784089823D9}"/>
              </a:ext>
            </a:extLst>
          </p:cNvPr>
          <p:cNvSpPr txBox="1"/>
          <p:nvPr/>
        </p:nvSpPr>
        <p:spPr>
          <a:xfrm>
            <a:off x="10797458" y="511699"/>
            <a:ext cx="939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Ligase</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27" name="TextBox 26">
            <a:extLst>
              <a:ext uri="{FF2B5EF4-FFF2-40B4-BE49-F238E27FC236}">
                <a16:creationId xmlns:a16="http://schemas.microsoft.com/office/drawing/2014/main" id="{DA42B989-230D-964E-B7EC-3F6E714AB92A}"/>
              </a:ext>
            </a:extLst>
          </p:cNvPr>
          <p:cNvSpPr txBox="1"/>
          <p:nvPr/>
        </p:nvSpPr>
        <p:spPr>
          <a:xfrm>
            <a:off x="10826695" y="973519"/>
            <a:ext cx="146578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Preference?  </a:t>
            </a:r>
          </a:p>
        </p:txBody>
      </p:sp>
      <p:pic>
        <p:nvPicPr>
          <p:cNvPr id="28" name="Picture 27">
            <a:extLst>
              <a:ext uri="{FF2B5EF4-FFF2-40B4-BE49-F238E27FC236}">
                <a16:creationId xmlns:a16="http://schemas.microsoft.com/office/drawing/2014/main" id="{E48F9E63-E167-DB96-AF23-39481AEE2891}"/>
              </a:ext>
            </a:extLst>
          </p:cNvPr>
          <p:cNvPicPr>
            <a:picLocks noChangeAspect="1"/>
          </p:cNvPicPr>
          <p:nvPr/>
        </p:nvPicPr>
        <p:blipFill>
          <a:blip r:embed="rId6"/>
          <a:stretch>
            <a:fillRect/>
          </a:stretch>
        </p:blipFill>
        <p:spPr>
          <a:xfrm>
            <a:off x="615547" y="5121426"/>
            <a:ext cx="5229399" cy="1475220"/>
          </a:xfrm>
          <a:prstGeom prst="rect">
            <a:avLst/>
          </a:prstGeom>
        </p:spPr>
      </p:pic>
      <p:pic>
        <p:nvPicPr>
          <p:cNvPr id="29" name="Picture 28">
            <a:extLst>
              <a:ext uri="{FF2B5EF4-FFF2-40B4-BE49-F238E27FC236}">
                <a16:creationId xmlns:a16="http://schemas.microsoft.com/office/drawing/2014/main" id="{D42EE3F6-29E3-08BB-D550-204E5A043527}"/>
              </a:ext>
            </a:extLst>
          </p:cNvPr>
          <p:cNvPicPr>
            <a:picLocks noChangeAspect="1"/>
          </p:cNvPicPr>
          <p:nvPr/>
        </p:nvPicPr>
        <p:blipFill>
          <a:blip r:embed="rId7"/>
          <a:stretch>
            <a:fillRect/>
          </a:stretch>
        </p:blipFill>
        <p:spPr>
          <a:xfrm>
            <a:off x="6507483" y="5121424"/>
            <a:ext cx="5229399" cy="1475220"/>
          </a:xfrm>
          <a:prstGeom prst="rect">
            <a:avLst/>
          </a:prstGeom>
        </p:spPr>
      </p:pic>
      <p:sp>
        <p:nvSpPr>
          <p:cNvPr id="31" name="TextBox 30">
            <a:extLst>
              <a:ext uri="{FF2B5EF4-FFF2-40B4-BE49-F238E27FC236}">
                <a16:creationId xmlns:a16="http://schemas.microsoft.com/office/drawing/2014/main" id="{2009A57D-8A1D-327C-5939-1B3E85829725}"/>
              </a:ext>
            </a:extLst>
          </p:cNvPr>
          <p:cNvSpPr txBox="1"/>
          <p:nvPr/>
        </p:nvSpPr>
        <p:spPr>
          <a:xfrm>
            <a:off x="6507483" y="5099652"/>
            <a:ext cx="623263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__Inter_d65c78"/>
                <a:ea typeface="+mn-ea"/>
                <a:cs typeface="+mn-cs"/>
              </a:rPr>
              <a:t>p &lt; 0.001: ***</a:t>
            </a:r>
          </a:p>
        </p:txBody>
      </p:sp>
      <p:sp>
        <p:nvSpPr>
          <p:cNvPr id="32" name="TextBox 31">
            <a:extLst>
              <a:ext uri="{FF2B5EF4-FFF2-40B4-BE49-F238E27FC236}">
                <a16:creationId xmlns:a16="http://schemas.microsoft.com/office/drawing/2014/main" id="{2637EC2D-F426-951A-131B-2EE11510D1CE}"/>
              </a:ext>
            </a:extLst>
          </p:cNvPr>
          <p:cNvSpPr txBox="1"/>
          <p:nvPr/>
        </p:nvSpPr>
        <p:spPr>
          <a:xfrm>
            <a:off x="615547" y="5106907"/>
            <a:ext cx="623263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__Inter_d65c78"/>
                <a:ea typeface="+mn-ea"/>
                <a:cs typeface="+mn-cs"/>
              </a:rPr>
              <a:t>p &lt; 0.001: ***</a:t>
            </a:r>
          </a:p>
        </p:txBody>
      </p:sp>
      <p:cxnSp>
        <p:nvCxnSpPr>
          <p:cNvPr id="34" name="Straight Arrow Connector 33">
            <a:extLst>
              <a:ext uri="{FF2B5EF4-FFF2-40B4-BE49-F238E27FC236}">
                <a16:creationId xmlns:a16="http://schemas.microsoft.com/office/drawing/2014/main" id="{628E5BE0-F7B4-5871-4C12-546D9CB36740}"/>
              </a:ext>
            </a:extLst>
          </p:cNvPr>
          <p:cNvCxnSpPr/>
          <p:nvPr/>
        </p:nvCxnSpPr>
        <p:spPr>
          <a:xfrm>
            <a:off x="5202665" y="1703246"/>
            <a:ext cx="1726059" cy="0"/>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3010D1BC-9634-A7EF-AAE5-EACCCEF97625}"/>
              </a:ext>
            </a:extLst>
          </p:cNvPr>
          <p:cNvSpPr/>
          <p:nvPr/>
        </p:nvSpPr>
        <p:spPr>
          <a:xfrm>
            <a:off x="8215550" y="775043"/>
            <a:ext cx="1524339" cy="512114"/>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6" name="TextBox 35">
            <a:extLst>
              <a:ext uri="{FF2B5EF4-FFF2-40B4-BE49-F238E27FC236}">
                <a16:creationId xmlns:a16="http://schemas.microsoft.com/office/drawing/2014/main" id="{505FD83E-8B2A-6528-E2F0-C4D84B34918F}"/>
              </a:ext>
            </a:extLst>
          </p:cNvPr>
          <p:cNvSpPr txBox="1"/>
          <p:nvPr/>
        </p:nvSpPr>
        <p:spPr>
          <a:xfrm>
            <a:off x="5170814" y="1341735"/>
            <a:ext cx="17040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Probe Hybridization</a:t>
            </a:r>
          </a:p>
        </p:txBody>
      </p:sp>
      <p:cxnSp>
        <p:nvCxnSpPr>
          <p:cNvPr id="25" name="Straight Arrow Connector 24">
            <a:extLst>
              <a:ext uri="{FF2B5EF4-FFF2-40B4-BE49-F238E27FC236}">
                <a16:creationId xmlns:a16="http://schemas.microsoft.com/office/drawing/2014/main" id="{69168ECB-5605-C4D2-E0B2-13E16B90947B}"/>
              </a:ext>
            </a:extLst>
          </p:cNvPr>
          <p:cNvCxnSpPr>
            <a:cxnSpLocks/>
          </p:cNvCxnSpPr>
          <p:nvPr/>
        </p:nvCxnSpPr>
        <p:spPr>
          <a:xfrm flipH="1">
            <a:off x="9147660" y="710813"/>
            <a:ext cx="1649798" cy="6309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4830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different colored bars&#10;&#10;Description automatically generated with medium confidence">
            <a:extLst>
              <a:ext uri="{FF2B5EF4-FFF2-40B4-BE49-F238E27FC236}">
                <a16:creationId xmlns:a16="http://schemas.microsoft.com/office/drawing/2014/main" id="{0CDF496C-FD70-5DCC-6D82-F6905425D807}"/>
              </a:ext>
            </a:extLst>
          </p:cNvPr>
          <p:cNvPicPr>
            <a:picLocks noChangeAspect="1"/>
          </p:cNvPicPr>
          <p:nvPr/>
        </p:nvPicPr>
        <p:blipFill>
          <a:blip r:embed="rId2"/>
          <a:stretch>
            <a:fillRect/>
          </a:stretch>
        </p:blipFill>
        <p:spPr>
          <a:xfrm>
            <a:off x="6122504" y="429887"/>
            <a:ext cx="5763606" cy="2862098"/>
          </a:xfrm>
          <a:prstGeom prst="rect">
            <a:avLst/>
          </a:prstGeom>
        </p:spPr>
      </p:pic>
      <p:pic>
        <p:nvPicPr>
          <p:cNvPr id="12" name="Picture 11">
            <a:extLst>
              <a:ext uri="{FF2B5EF4-FFF2-40B4-BE49-F238E27FC236}">
                <a16:creationId xmlns:a16="http://schemas.microsoft.com/office/drawing/2014/main" id="{B9B333B7-1477-0E98-9C1B-2EF61D2CC212}"/>
              </a:ext>
            </a:extLst>
          </p:cNvPr>
          <p:cNvPicPr>
            <a:picLocks noChangeAspect="1"/>
          </p:cNvPicPr>
          <p:nvPr/>
        </p:nvPicPr>
        <p:blipFill>
          <a:blip r:embed="rId3"/>
          <a:stretch>
            <a:fillRect/>
          </a:stretch>
        </p:blipFill>
        <p:spPr>
          <a:xfrm>
            <a:off x="205408" y="429588"/>
            <a:ext cx="5763606" cy="2862397"/>
          </a:xfrm>
          <a:prstGeom prst="rect">
            <a:avLst/>
          </a:prstGeom>
        </p:spPr>
      </p:pic>
      <p:sp>
        <p:nvSpPr>
          <p:cNvPr id="14" name="TextBox 13">
            <a:extLst>
              <a:ext uri="{FF2B5EF4-FFF2-40B4-BE49-F238E27FC236}">
                <a16:creationId xmlns:a16="http://schemas.microsoft.com/office/drawing/2014/main" id="{CEE5E821-A158-0C78-4258-00B80BFCCBD4}"/>
              </a:ext>
            </a:extLst>
          </p:cNvPr>
          <p:cNvSpPr txBox="1"/>
          <p:nvPr/>
        </p:nvSpPr>
        <p:spPr>
          <a:xfrm>
            <a:off x="3045726" y="18771"/>
            <a:ext cx="61005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rPr>
              <a:t>Ligation Binding Sequences V1 vs V2 </a:t>
            </a:r>
          </a:p>
        </p:txBody>
      </p:sp>
      <p:pic>
        <p:nvPicPr>
          <p:cNvPr id="15" name="Picture 14">
            <a:extLst>
              <a:ext uri="{FF2B5EF4-FFF2-40B4-BE49-F238E27FC236}">
                <a16:creationId xmlns:a16="http://schemas.microsoft.com/office/drawing/2014/main" id="{348B199E-0F2F-D5A0-2346-59349B20065E}"/>
              </a:ext>
            </a:extLst>
          </p:cNvPr>
          <p:cNvPicPr>
            <a:picLocks noChangeAspect="1"/>
          </p:cNvPicPr>
          <p:nvPr/>
        </p:nvPicPr>
        <p:blipFill>
          <a:blip r:embed="rId4"/>
          <a:stretch>
            <a:fillRect/>
          </a:stretch>
        </p:blipFill>
        <p:spPr>
          <a:xfrm>
            <a:off x="152400" y="3429000"/>
            <a:ext cx="6596743" cy="3276160"/>
          </a:xfrm>
          <a:prstGeom prst="rect">
            <a:avLst/>
          </a:prstGeom>
        </p:spPr>
      </p:pic>
      <p:graphicFrame>
        <p:nvGraphicFramePr>
          <p:cNvPr id="16" name="Table 15">
            <a:extLst>
              <a:ext uri="{FF2B5EF4-FFF2-40B4-BE49-F238E27FC236}">
                <a16:creationId xmlns:a16="http://schemas.microsoft.com/office/drawing/2014/main" id="{B57B2624-AB28-9D32-9F83-56EDE5C7A8EB}"/>
              </a:ext>
            </a:extLst>
          </p:cNvPr>
          <p:cNvGraphicFramePr>
            <a:graphicFrameLocks noGrp="1"/>
          </p:cNvGraphicFramePr>
          <p:nvPr/>
        </p:nvGraphicFramePr>
        <p:xfrm>
          <a:off x="6997148" y="3590788"/>
          <a:ext cx="4849206" cy="2926080"/>
        </p:xfrm>
        <a:graphic>
          <a:graphicData uri="http://schemas.openxmlformats.org/drawingml/2006/table">
            <a:tbl>
              <a:tblPr firstRow="1" bandRow="1">
                <a:tableStyleId>{5C22544A-7EE6-4342-B048-85BDC9FD1C3A}</a:tableStyleId>
              </a:tblPr>
              <a:tblGrid>
                <a:gridCol w="2424603">
                  <a:extLst>
                    <a:ext uri="{9D8B030D-6E8A-4147-A177-3AD203B41FA5}">
                      <a16:colId xmlns:a16="http://schemas.microsoft.com/office/drawing/2014/main" val="1214308480"/>
                    </a:ext>
                  </a:extLst>
                </a:gridCol>
                <a:gridCol w="2424603">
                  <a:extLst>
                    <a:ext uri="{9D8B030D-6E8A-4147-A177-3AD203B41FA5}">
                      <a16:colId xmlns:a16="http://schemas.microsoft.com/office/drawing/2014/main" val="2430571464"/>
                    </a:ext>
                  </a:extLst>
                </a:gridCol>
              </a:tblGrid>
              <a:tr h="329993">
                <a:tc>
                  <a:txBody>
                    <a:bodyPr/>
                    <a:lstStyle/>
                    <a:p>
                      <a:pPr algn="ctr"/>
                      <a:r>
                        <a:rPr lang="en-US" dirty="0"/>
                        <a:t>V1</a:t>
                      </a:r>
                    </a:p>
                  </a:txBody>
                  <a:tcPr/>
                </a:tc>
                <a:tc>
                  <a:txBody>
                    <a:bodyPr/>
                    <a:lstStyle/>
                    <a:p>
                      <a:pPr algn="ctr"/>
                      <a:r>
                        <a:rPr lang="en-US" dirty="0"/>
                        <a:t>V2</a:t>
                      </a:r>
                    </a:p>
                  </a:txBody>
                  <a:tcPr/>
                </a:tc>
                <a:extLst>
                  <a:ext uri="{0D108BD9-81ED-4DB2-BD59-A6C34878D82A}">
                    <a16:rowId xmlns:a16="http://schemas.microsoft.com/office/drawing/2014/main" val="3471181742"/>
                  </a:ext>
                </a:extLst>
              </a:tr>
              <a:tr h="309817">
                <a:tc>
                  <a:txBody>
                    <a:bodyPr/>
                    <a:lstStyle/>
                    <a:p>
                      <a:pPr algn="ctr"/>
                      <a:r>
                        <a:rPr lang="en-US" dirty="0"/>
                        <a:t>TG</a:t>
                      </a:r>
                    </a:p>
                  </a:txBody>
                  <a:tcPr/>
                </a:tc>
                <a:tc>
                  <a:txBody>
                    <a:bodyPr/>
                    <a:lstStyle/>
                    <a:p>
                      <a:pPr algn="ctr"/>
                      <a:r>
                        <a:rPr lang="en-US" dirty="0"/>
                        <a:t>TG</a:t>
                      </a:r>
                    </a:p>
                  </a:txBody>
                  <a:tcPr/>
                </a:tc>
                <a:extLst>
                  <a:ext uri="{0D108BD9-81ED-4DB2-BD59-A6C34878D82A}">
                    <a16:rowId xmlns:a16="http://schemas.microsoft.com/office/drawing/2014/main" val="2275844180"/>
                  </a:ext>
                </a:extLst>
              </a:tr>
              <a:tr h="309817">
                <a:tc>
                  <a:txBody>
                    <a:bodyPr/>
                    <a:lstStyle/>
                    <a:p>
                      <a:pPr algn="ctr"/>
                      <a:r>
                        <a:rPr lang="en-US" dirty="0"/>
                        <a:t>TC</a:t>
                      </a:r>
                    </a:p>
                  </a:txBody>
                  <a:tcPr/>
                </a:tc>
                <a:tc>
                  <a:txBody>
                    <a:bodyPr/>
                    <a:lstStyle/>
                    <a:p>
                      <a:pPr algn="ctr"/>
                      <a:r>
                        <a:rPr lang="en-US" dirty="0"/>
                        <a:t>TC</a:t>
                      </a:r>
                    </a:p>
                  </a:txBody>
                  <a:tcPr/>
                </a:tc>
                <a:extLst>
                  <a:ext uri="{0D108BD9-81ED-4DB2-BD59-A6C34878D82A}">
                    <a16:rowId xmlns:a16="http://schemas.microsoft.com/office/drawing/2014/main" val="315363328"/>
                  </a:ext>
                </a:extLst>
              </a:tr>
              <a:tr h="309817">
                <a:tc>
                  <a:txBody>
                    <a:bodyPr/>
                    <a:lstStyle/>
                    <a:p>
                      <a:pPr algn="ctr"/>
                      <a:r>
                        <a:rPr lang="en-US" dirty="0"/>
                        <a:t>TT</a:t>
                      </a:r>
                    </a:p>
                  </a:txBody>
                  <a:tcPr/>
                </a:tc>
                <a:tc>
                  <a:txBody>
                    <a:bodyPr/>
                    <a:lstStyle/>
                    <a:p>
                      <a:pPr algn="ctr"/>
                      <a:r>
                        <a:rPr lang="en-US" dirty="0"/>
                        <a:t>TT</a:t>
                      </a:r>
                    </a:p>
                  </a:txBody>
                  <a:tcPr/>
                </a:tc>
                <a:extLst>
                  <a:ext uri="{0D108BD9-81ED-4DB2-BD59-A6C34878D82A}">
                    <a16:rowId xmlns:a16="http://schemas.microsoft.com/office/drawing/2014/main" val="3748630674"/>
                  </a:ext>
                </a:extLst>
              </a:tr>
              <a:tr h="309817">
                <a:tc>
                  <a:txBody>
                    <a:bodyPr/>
                    <a:lstStyle/>
                    <a:p>
                      <a:pPr algn="ctr"/>
                      <a:r>
                        <a:rPr lang="en-US" dirty="0"/>
                        <a:t>TA</a:t>
                      </a:r>
                    </a:p>
                  </a:txBody>
                  <a:tcPr/>
                </a:tc>
                <a:tc>
                  <a:txBody>
                    <a:bodyPr/>
                    <a:lstStyle/>
                    <a:p>
                      <a:pPr algn="ctr"/>
                      <a:r>
                        <a:rPr lang="en-US" dirty="0"/>
                        <a:t>TA</a:t>
                      </a:r>
                    </a:p>
                  </a:txBody>
                  <a:tcPr/>
                </a:tc>
                <a:extLst>
                  <a:ext uri="{0D108BD9-81ED-4DB2-BD59-A6C34878D82A}">
                    <a16:rowId xmlns:a16="http://schemas.microsoft.com/office/drawing/2014/main" val="4051595703"/>
                  </a:ext>
                </a:extLst>
              </a:tr>
              <a:tr h="309817">
                <a:tc>
                  <a:txBody>
                    <a:bodyPr/>
                    <a:lstStyle/>
                    <a:p>
                      <a:pPr algn="ctr"/>
                      <a:r>
                        <a:rPr lang="en-US" dirty="0"/>
                        <a:t>-</a:t>
                      </a:r>
                    </a:p>
                  </a:txBody>
                  <a:tcPr/>
                </a:tc>
                <a:tc>
                  <a:txBody>
                    <a:bodyPr/>
                    <a:lstStyle/>
                    <a:p>
                      <a:pPr algn="ctr"/>
                      <a:r>
                        <a:rPr lang="en-US" b="1" dirty="0"/>
                        <a:t>CA</a:t>
                      </a:r>
                    </a:p>
                  </a:txBody>
                  <a:tcPr/>
                </a:tc>
                <a:extLst>
                  <a:ext uri="{0D108BD9-81ED-4DB2-BD59-A6C34878D82A}">
                    <a16:rowId xmlns:a16="http://schemas.microsoft.com/office/drawing/2014/main" val="2415113551"/>
                  </a:ext>
                </a:extLst>
              </a:tr>
              <a:tr h="309817">
                <a:tc>
                  <a:txBody>
                    <a:bodyPr/>
                    <a:lstStyle/>
                    <a:p>
                      <a:pPr algn="ctr"/>
                      <a:r>
                        <a:rPr lang="en-US" dirty="0"/>
                        <a:t>-</a:t>
                      </a:r>
                    </a:p>
                  </a:txBody>
                  <a:tcPr/>
                </a:tc>
                <a:tc>
                  <a:txBody>
                    <a:bodyPr/>
                    <a:lstStyle/>
                    <a:p>
                      <a:pPr algn="ctr"/>
                      <a:r>
                        <a:rPr lang="en-US" b="1" dirty="0"/>
                        <a:t>CT</a:t>
                      </a:r>
                    </a:p>
                  </a:txBody>
                  <a:tcPr/>
                </a:tc>
                <a:extLst>
                  <a:ext uri="{0D108BD9-81ED-4DB2-BD59-A6C34878D82A}">
                    <a16:rowId xmlns:a16="http://schemas.microsoft.com/office/drawing/2014/main" val="1010554541"/>
                  </a:ext>
                </a:extLst>
              </a:tr>
              <a:tr h="309817">
                <a:tc>
                  <a:txBody>
                    <a:bodyPr/>
                    <a:lstStyle/>
                    <a:p>
                      <a:pPr algn="ctr"/>
                      <a:r>
                        <a:rPr lang="en-US" dirty="0"/>
                        <a:t>-</a:t>
                      </a:r>
                    </a:p>
                  </a:txBody>
                  <a:tcPr/>
                </a:tc>
                <a:tc>
                  <a:txBody>
                    <a:bodyPr/>
                    <a:lstStyle/>
                    <a:p>
                      <a:pPr algn="ctr"/>
                      <a:r>
                        <a:rPr lang="en-US" b="1" dirty="0"/>
                        <a:t>AT</a:t>
                      </a:r>
                    </a:p>
                  </a:txBody>
                  <a:tcPr/>
                </a:tc>
                <a:extLst>
                  <a:ext uri="{0D108BD9-81ED-4DB2-BD59-A6C34878D82A}">
                    <a16:rowId xmlns:a16="http://schemas.microsoft.com/office/drawing/2014/main" val="730129303"/>
                  </a:ext>
                </a:extLst>
              </a:tr>
            </a:tbl>
          </a:graphicData>
        </a:graphic>
      </p:graphicFrame>
      <p:sp>
        <p:nvSpPr>
          <p:cNvPr id="18" name="TextBox 17">
            <a:extLst>
              <a:ext uri="{FF2B5EF4-FFF2-40B4-BE49-F238E27FC236}">
                <a16:creationId xmlns:a16="http://schemas.microsoft.com/office/drawing/2014/main" id="{74E7B81B-B076-E69C-8A40-14676F9C0889}"/>
              </a:ext>
            </a:extLst>
          </p:cNvPr>
          <p:cNvSpPr txBox="1"/>
          <p:nvPr/>
        </p:nvSpPr>
        <p:spPr>
          <a:xfrm>
            <a:off x="5310335" y="3904926"/>
            <a:ext cx="170006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__Inter_d65c78"/>
                <a:ea typeface="+mn-ea"/>
                <a:cs typeface="+mn-cs"/>
              </a:rPr>
              <a:t>p &lt; 0.001: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__Inter_d65c78"/>
                <a:ea typeface="+mn-ea"/>
                <a:cs typeface="+mn-cs"/>
              </a:rPr>
              <a:t>p &lt; 0.01: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__Inter_d65c78"/>
                <a:ea typeface="+mn-ea"/>
                <a:cs typeface="+mn-cs"/>
              </a:rPr>
              <a:t>p &lt; 0.05: *</a:t>
            </a:r>
          </a:p>
        </p:txBody>
      </p:sp>
    </p:spTree>
    <p:extLst>
      <p:ext uri="{BB962C8B-B14F-4D97-AF65-F5344CB8AC3E}">
        <p14:creationId xmlns:p14="http://schemas.microsoft.com/office/powerpoint/2010/main" val="1129831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6015-B38E-6B2C-F525-31BFE2EF03BF}"/>
              </a:ext>
            </a:extLst>
          </p:cNvPr>
          <p:cNvSpPr>
            <a:spLocks noGrp="1"/>
          </p:cNvSpPr>
          <p:nvPr>
            <p:ph type="title"/>
          </p:nvPr>
        </p:nvSpPr>
        <p:spPr/>
        <p:txBody>
          <a:bodyPr/>
          <a:lstStyle/>
          <a:p>
            <a:r>
              <a:rPr lang="en-US" dirty="0" err="1"/>
              <a:t>FlowChart</a:t>
            </a:r>
            <a:endParaRPr lang="en-US" dirty="0"/>
          </a:p>
        </p:txBody>
      </p:sp>
      <p:sp>
        <p:nvSpPr>
          <p:cNvPr id="3" name="Content Placeholder 2">
            <a:extLst>
              <a:ext uri="{FF2B5EF4-FFF2-40B4-BE49-F238E27FC236}">
                <a16:creationId xmlns:a16="http://schemas.microsoft.com/office/drawing/2014/main" id="{4F2AF803-8703-0810-FDED-D6DD032F86EA}"/>
              </a:ext>
            </a:extLst>
          </p:cNvPr>
          <p:cNvSpPr>
            <a:spLocks noGrp="1"/>
          </p:cNvSpPr>
          <p:nvPr>
            <p:ph idx="1"/>
          </p:nvPr>
        </p:nvSpPr>
        <p:spPr>
          <a:xfrm>
            <a:off x="838200" y="1577652"/>
            <a:ext cx="10515600" cy="1134551"/>
          </a:xfrm>
        </p:spPr>
        <p:txBody>
          <a:bodyPr/>
          <a:lstStyle/>
          <a:p>
            <a:pPr marL="514350" indent="-514350">
              <a:buAutoNum type="arabicPeriod"/>
            </a:pPr>
            <a:r>
              <a:rPr lang="en-US" dirty="0"/>
              <a:t>Data Cleaning </a:t>
            </a:r>
          </a:p>
          <a:p>
            <a:pPr marL="971550" lvl="1" indent="-514350">
              <a:buAutoNum type="arabicPeriod"/>
            </a:pPr>
            <a:r>
              <a:rPr lang="en-US" dirty="0"/>
              <a:t>Finding Duplicates, Assigning Categories</a:t>
            </a:r>
          </a:p>
        </p:txBody>
      </p:sp>
      <p:pic>
        <p:nvPicPr>
          <p:cNvPr id="4" name="Content Placeholder 4">
            <a:extLst>
              <a:ext uri="{FF2B5EF4-FFF2-40B4-BE49-F238E27FC236}">
                <a16:creationId xmlns:a16="http://schemas.microsoft.com/office/drawing/2014/main" id="{0F07984A-82F9-9483-EECF-004625F96AF2}"/>
              </a:ext>
            </a:extLst>
          </p:cNvPr>
          <p:cNvPicPr>
            <a:picLocks noChangeAspect="1"/>
          </p:cNvPicPr>
          <p:nvPr/>
        </p:nvPicPr>
        <p:blipFill>
          <a:blip r:embed="rId2"/>
          <a:stretch>
            <a:fillRect/>
          </a:stretch>
        </p:blipFill>
        <p:spPr>
          <a:xfrm>
            <a:off x="838200" y="2675731"/>
            <a:ext cx="10515600" cy="3341716"/>
          </a:xfrm>
          <a:prstGeom prst="rect">
            <a:avLst/>
          </a:prstGeom>
        </p:spPr>
      </p:pic>
    </p:spTree>
    <p:extLst>
      <p:ext uri="{BB962C8B-B14F-4D97-AF65-F5344CB8AC3E}">
        <p14:creationId xmlns:p14="http://schemas.microsoft.com/office/powerpoint/2010/main" val="289937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D254-4FA3-B832-4F9A-3C8B5FA8A32A}"/>
              </a:ext>
            </a:extLst>
          </p:cNvPr>
          <p:cNvSpPr>
            <a:spLocks noGrp="1"/>
          </p:cNvSpPr>
          <p:nvPr>
            <p:ph type="ctrTitle"/>
          </p:nvPr>
        </p:nvSpPr>
        <p:spPr>
          <a:xfrm>
            <a:off x="1524000" y="0"/>
            <a:ext cx="9144000" cy="2387600"/>
          </a:xfrm>
        </p:spPr>
        <p:txBody>
          <a:bodyPr>
            <a:normAutofit fontScale="90000"/>
          </a:bodyPr>
          <a:lstStyle/>
          <a:p>
            <a:r>
              <a:rPr lang="en-US" dirty="0"/>
              <a:t>Preliminary Neural Cell Type Targeting for Small Molecule Screening</a:t>
            </a:r>
          </a:p>
        </p:txBody>
      </p:sp>
      <p:sp>
        <p:nvSpPr>
          <p:cNvPr id="3" name="Subtitle 2">
            <a:extLst>
              <a:ext uri="{FF2B5EF4-FFF2-40B4-BE49-F238E27FC236}">
                <a16:creationId xmlns:a16="http://schemas.microsoft.com/office/drawing/2014/main" id="{76AE47FB-4F92-C100-4CEA-B805735BA601}"/>
              </a:ext>
            </a:extLst>
          </p:cNvPr>
          <p:cNvSpPr>
            <a:spLocks noGrp="1"/>
          </p:cNvSpPr>
          <p:nvPr>
            <p:ph type="subTitle" idx="1"/>
          </p:nvPr>
        </p:nvSpPr>
        <p:spPr>
          <a:xfrm>
            <a:off x="1524000" y="2387600"/>
            <a:ext cx="9144000" cy="426623"/>
          </a:xfrm>
        </p:spPr>
        <p:txBody>
          <a:bodyPr/>
          <a:lstStyle/>
          <a:p>
            <a:r>
              <a:rPr lang="en-US" dirty="0"/>
              <a:t>By: Kole Martin</a:t>
            </a:r>
          </a:p>
        </p:txBody>
      </p:sp>
      <p:cxnSp>
        <p:nvCxnSpPr>
          <p:cNvPr id="4" name="Straight Connector 3">
            <a:extLst>
              <a:ext uri="{FF2B5EF4-FFF2-40B4-BE49-F238E27FC236}">
                <a16:creationId xmlns:a16="http://schemas.microsoft.com/office/drawing/2014/main" id="{43F1432E-1B0C-64AC-096A-8E1221FDC1A8}"/>
              </a:ext>
            </a:extLst>
          </p:cNvPr>
          <p:cNvCxnSpPr/>
          <p:nvPr/>
        </p:nvCxnSpPr>
        <p:spPr>
          <a:xfrm>
            <a:off x="0" y="2387600"/>
            <a:ext cx="12192000"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2BBC7FAD-91A8-2D5C-6282-0AFA51157582}"/>
              </a:ext>
            </a:extLst>
          </p:cNvPr>
          <p:cNvCxnSpPr/>
          <p:nvPr/>
        </p:nvCxnSpPr>
        <p:spPr>
          <a:xfrm>
            <a:off x="0" y="2823058"/>
            <a:ext cx="12192000" cy="0"/>
          </a:xfrm>
          <a:prstGeom prst="line">
            <a:avLst/>
          </a:prstGeom>
          <a:ln w="38100"/>
        </p:spPr>
        <p:style>
          <a:lnRef idx="2">
            <a:schemeClr val="dk1"/>
          </a:lnRef>
          <a:fillRef idx="0">
            <a:schemeClr val="dk1"/>
          </a:fillRef>
          <a:effectRef idx="1">
            <a:schemeClr val="dk1"/>
          </a:effectRef>
          <a:fontRef idx="minor">
            <a:schemeClr val="tx1"/>
          </a:fontRef>
        </p:style>
      </p:cxnSp>
      <p:pic>
        <p:nvPicPr>
          <p:cNvPr id="9" name="Picture 8" descr="A blue and pink object&#10;&#10;Description automatically generated with medium confidence">
            <a:extLst>
              <a:ext uri="{FF2B5EF4-FFF2-40B4-BE49-F238E27FC236}">
                <a16:creationId xmlns:a16="http://schemas.microsoft.com/office/drawing/2014/main" id="{6BA680A1-9EA6-B1CF-227B-B3D91D2FA122}"/>
              </a:ext>
            </a:extLst>
          </p:cNvPr>
          <p:cNvPicPr>
            <a:picLocks noChangeAspect="1"/>
          </p:cNvPicPr>
          <p:nvPr/>
        </p:nvPicPr>
        <p:blipFill>
          <a:blip r:embed="rId2"/>
          <a:stretch>
            <a:fillRect/>
          </a:stretch>
        </p:blipFill>
        <p:spPr>
          <a:xfrm>
            <a:off x="2216587" y="2873423"/>
            <a:ext cx="7585690" cy="3934396"/>
          </a:xfrm>
          <a:prstGeom prst="rect">
            <a:avLst/>
          </a:prstGeom>
        </p:spPr>
      </p:pic>
      <p:sp>
        <p:nvSpPr>
          <p:cNvPr id="10" name="TextBox 9">
            <a:extLst>
              <a:ext uri="{FF2B5EF4-FFF2-40B4-BE49-F238E27FC236}">
                <a16:creationId xmlns:a16="http://schemas.microsoft.com/office/drawing/2014/main" id="{E427CF27-7028-35E4-4538-D495D089A8A6}"/>
              </a:ext>
            </a:extLst>
          </p:cNvPr>
          <p:cNvSpPr txBox="1"/>
          <p:nvPr/>
        </p:nvSpPr>
        <p:spPr>
          <a:xfrm>
            <a:off x="9109690" y="6224922"/>
            <a:ext cx="32070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https://</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www.nih.gov</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/news-events/news-releases/researchers-fully-map-neural-connections-fruit-fly-brain</a:t>
            </a:r>
          </a:p>
        </p:txBody>
      </p:sp>
      <p:sp>
        <p:nvSpPr>
          <p:cNvPr id="11" name="TextBox 10">
            <a:extLst>
              <a:ext uri="{FF2B5EF4-FFF2-40B4-BE49-F238E27FC236}">
                <a16:creationId xmlns:a16="http://schemas.microsoft.com/office/drawing/2014/main" id="{789F150D-F9C8-0CE5-346A-7B6CA31598A4}"/>
              </a:ext>
            </a:extLst>
          </p:cNvPr>
          <p:cNvSpPr txBox="1"/>
          <p:nvPr/>
        </p:nvSpPr>
        <p:spPr>
          <a:xfrm>
            <a:off x="9109690" y="5947924"/>
            <a:ext cx="3207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https://</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pubmed.ncbi.nlm.nih.gov</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/38729112/</a:t>
            </a:r>
          </a:p>
        </p:txBody>
      </p:sp>
    </p:spTree>
    <p:extLst>
      <p:ext uri="{BB962C8B-B14F-4D97-AF65-F5344CB8AC3E}">
        <p14:creationId xmlns:p14="http://schemas.microsoft.com/office/powerpoint/2010/main" val="567897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numbers and a number of objects&#10;&#10;Description automatically generated with medium confidence">
            <a:extLst>
              <a:ext uri="{FF2B5EF4-FFF2-40B4-BE49-F238E27FC236}">
                <a16:creationId xmlns:a16="http://schemas.microsoft.com/office/drawing/2014/main" id="{15C4A112-ABB8-90C2-1929-A63096F5CB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35680"/>
            <a:ext cx="12192000" cy="5922320"/>
          </a:xfrm>
          <a:prstGeom prst="rect">
            <a:avLst/>
          </a:prstGeom>
        </p:spPr>
      </p:pic>
      <p:sp>
        <p:nvSpPr>
          <p:cNvPr id="6" name="Rectangle 5">
            <a:extLst>
              <a:ext uri="{FF2B5EF4-FFF2-40B4-BE49-F238E27FC236}">
                <a16:creationId xmlns:a16="http://schemas.microsoft.com/office/drawing/2014/main" id="{FBCF7666-5AE5-01D0-E821-CDF4D5FCBEA6}"/>
              </a:ext>
            </a:extLst>
          </p:cNvPr>
          <p:cNvSpPr/>
          <p:nvPr/>
        </p:nvSpPr>
        <p:spPr>
          <a:xfrm>
            <a:off x="2216727" y="1413164"/>
            <a:ext cx="623455" cy="1246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54765DBF-CC3E-A2E2-B16E-47BE161F6F00}"/>
              </a:ext>
            </a:extLst>
          </p:cNvPr>
          <p:cNvSpPr/>
          <p:nvPr/>
        </p:nvSpPr>
        <p:spPr>
          <a:xfrm>
            <a:off x="443346" y="1814945"/>
            <a:ext cx="2396836" cy="2597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13389032-5051-28DC-99FD-69DB42D67DE4}"/>
              </a:ext>
            </a:extLst>
          </p:cNvPr>
          <p:cNvSpPr/>
          <p:nvPr/>
        </p:nvSpPr>
        <p:spPr>
          <a:xfrm>
            <a:off x="443346" y="2590197"/>
            <a:ext cx="2396836" cy="25974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5685602E-92A4-60F8-35F6-5F9427DAEE78}"/>
              </a:ext>
            </a:extLst>
          </p:cNvPr>
          <p:cNvSpPr txBox="1"/>
          <p:nvPr/>
        </p:nvSpPr>
        <p:spPr>
          <a:xfrm>
            <a:off x="0" y="0"/>
            <a:ext cx="121920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Aptos" panose="020B0004020202020204" pitchFamily="34" charset="0"/>
                <a:cs typeface="+mn-cs"/>
              </a:rPr>
              <a:t>Large scale investigation of cell type confidence values to detect preferential bind for neurotransmitters before analysis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1" name="Straight Connector 10">
            <a:extLst>
              <a:ext uri="{FF2B5EF4-FFF2-40B4-BE49-F238E27FC236}">
                <a16:creationId xmlns:a16="http://schemas.microsoft.com/office/drawing/2014/main" id="{6D3792F7-6932-6D38-EBF8-A8601CF80A74}"/>
              </a:ext>
            </a:extLst>
          </p:cNvPr>
          <p:cNvCxnSpPr/>
          <p:nvPr/>
        </p:nvCxnSpPr>
        <p:spPr>
          <a:xfrm>
            <a:off x="0" y="830997"/>
            <a:ext cx="12192000" cy="0"/>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34283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table with numbers and letters&#10;&#10;Description automatically generated">
            <a:extLst>
              <a:ext uri="{FF2B5EF4-FFF2-40B4-BE49-F238E27FC236}">
                <a16:creationId xmlns:a16="http://schemas.microsoft.com/office/drawing/2014/main" id="{5F1C003A-011D-780E-6F65-4AC369709D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433" y="1543792"/>
            <a:ext cx="11843133" cy="3013603"/>
          </a:xfrm>
          <a:prstGeom prst="rect">
            <a:avLst/>
          </a:prstGeom>
        </p:spPr>
      </p:pic>
      <p:sp>
        <p:nvSpPr>
          <p:cNvPr id="4" name="TextBox 3">
            <a:extLst>
              <a:ext uri="{FF2B5EF4-FFF2-40B4-BE49-F238E27FC236}">
                <a16:creationId xmlns:a16="http://schemas.microsoft.com/office/drawing/2014/main" id="{D01F0452-0409-8552-058D-D9D5453EAFC2}"/>
              </a:ext>
            </a:extLst>
          </p:cNvPr>
          <p:cNvSpPr txBox="1"/>
          <p:nvPr/>
        </p:nvSpPr>
        <p:spPr>
          <a:xfrm>
            <a:off x="0" y="0"/>
            <a:ext cx="121920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Aptos" panose="020B0004020202020204" pitchFamily="34" charset="0"/>
                <a:cs typeface="+mn-cs"/>
              </a:rPr>
              <a:t>Cell type distribution of various neurotransmitters through analysis of both Full Adult Fly Brain (FAFB) and the Hemibrain</a:t>
            </a: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cxnSp>
        <p:nvCxnSpPr>
          <p:cNvPr id="5" name="Straight Connector 4">
            <a:extLst>
              <a:ext uri="{FF2B5EF4-FFF2-40B4-BE49-F238E27FC236}">
                <a16:creationId xmlns:a16="http://schemas.microsoft.com/office/drawing/2014/main" id="{D3D404E4-E7BA-AF33-EBC2-53DC9A1E8781}"/>
              </a:ext>
            </a:extLst>
          </p:cNvPr>
          <p:cNvCxnSpPr/>
          <p:nvPr/>
        </p:nvCxnSpPr>
        <p:spPr>
          <a:xfrm>
            <a:off x="0" y="830997"/>
            <a:ext cx="12192000" cy="0"/>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28694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numbers and a bar&#10;&#10;Description automatically generated with medium confidence">
            <a:extLst>
              <a:ext uri="{FF2B5EF4-FFF2-40B4-BE49-F238E27FC236}">
                <a16:creationId xmlns:a16="http://schemas.microsoft.com/office/drawing/2014/main" id="{06012583-99E4-2134-C794-A1FA46F4A9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35680"/>
            <a:ext cx="12192000" cy="5922320"/>
          </a:xfrm>
          <a:prstGeom prst="rect">
            <a:avLst/>
          </a:prstGeom>
        </p:spPr>
      </p:pic>
      <p:sp>
        <p:nvSpPr>
          <p:cNvPr id="3" name="TextBox 2">
            <a:extLst>
              <a:ext uri="{FF2B5EF4-FFF2-40B4-BE49-F238E27FC236}">
                <a16:creationId xmlns:a16="http://schemas.microsoft.com/office/drawing/2014/main" id="{31571D43-0101-9C82-3AA0-B5749A20CF1F}"/>
              </a:ext>
            </a:extLst>
          </p:cNvPr>
          <p:cNvSpPr txBox="1"/>
          <p:nvPr/>
        </p:nvSpPr>
        <p:spPr>
          <a:xfrm>
            <a:off x="0" y="0"/>
            <a:ext cx="121920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Aptos" panose="020B0004020202020204" pitchFamily="34" charset="0"/>
                <a:cs typeface="+mn-cs"/>
              </a:rPr>
              <a:t>Large scale investigation of cell type confidence values to detect preferential bind for neurotransmitters after analysis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4" name="Straight Connector 3">
            <a:extLst>
              <a:ext uri="{FF2B5EF4-FFF2-40B4-BE49-F238E27FC236}">
                <a16:creationId xmlns:a16="http://schemas.microsoft.com/office/drawing/2014/main" id="{D8E52BA8-FBB2-7A7B-F7F1-36D7D4754CA1}"/>
              </a:ext>
            </a:extLst>
          </p:cNvPr>
          <p:cNvCxnSpPr/>
          <p:nvPr/>
        </p:nvCxnSpPr>
        <p:spPr>
          <a:xfrm>
            <a:off x="0" y="830997"/>
            <a:ext cx="12192000" cy="0"/>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84373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4D019A-0F04-1E96-D92E-E499EA2F18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366"/>
          <a:stretch/>
        </p:blipFill>
        <p:spPr bwMode="auto">
          <a:xfrm>
            <a:off x="0" y="1413802"/>
            <a:ext cx="12192000" cy="5444198"/>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15CC6C13-FFF5-7B87-73F1-5A0B2DE3C0D1}"/>
              </a:ext>
            </a:extLst>
          </p:cNvPr>
          <p:cNvSpPr txBox="1"/>
          <p:nvPr/>
        </p:nvSpPr>
        <p:spPr>
          <a:xfrm>
            <a:off x="0" y="0"/>
            <a:ext cx="121920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Aptos" panose="020B0004020202020204" pitchFamily="34" charset="0"/>
                <a:cs typeface="+mn-cs"/>
              </a:rPr>
              <a:t>Top 10 cell types with the highest acetylcholine confidence sum</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4" name="Straight Connector 3">
            <a:extLst>
              <a:ext uri="{FF2B5EF4-FFF2-40B4-BE49-F238E27FC236}">
                <a16:creationId xmlns:a16="http://schemas.microsoft.com/office/drawing/2014/main" id="{C3A1D51A-A079-07B2-A46E-F59BEE7F3EDE}"/>
              </a:ext>
            </a:extLst>
          </p:cNvPr>
          <p:cNvCxnSpPr/>
          <p:nvPr/>
        </p:nvCxnSpPr>
        <p:spPr>
          <a:xfrm>
            <a:off x="0" y="830997"/>
            <a:ext cx="12192000" cy="0"/>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83591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9C8E7-8903-5F2F-E4AC-25D1E73878B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468C1CE-046F-CA20-B2B3-F99FE4D53FE8}"/>
              </a:ext>
            </a:extLst>
          </p:cNvPr>
          <p:cNvSpPr txBox="1"/>
          <p:nvPr/>
        </p:nvSpPr>
        <p:spPr>
          <a:xfrm>
            <a:off x="1908947" y="2391664"/>
            <a:ext cx="8374106" cy="1872820"/>
          </a:xfrm>
          <a:prstGeom prst="rect">
            <a:avLst/>
          </a:prstGeom>
          <a:noFill/>
        </p:spPr>
        <p:txBody>
          <a:bodyPr wrap="square">
            <a:spAutoFit/>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kumimoji="0" lang="en-US" sz="3600" b="1" i="0" u="none" strike="noStrike" kern="100" cap="none" spc="0" normalizeH="0" baseline="0" noProof="0" dirty="0">
                <a:ln>
                  <a:noFill/>
                </a:ln>
                <a:solidFill>
                  <a:prstClr val="black"/>
                </a:solidFill>
                <a:effectLst/>
                <a:uLnTx/>
                <a:uFillTx/>
                <a:latin typeface="Helvetica" pitchFamily="2" charset="0"/>
                <a:ea typeface="Aptos" panose="020B0004020202020204" pitchFamily="34" charset="0"/>
                <a:cs typeface="Calibri" panose="020F0502020204030204" pitchFamily="34" charset="0"/>
              </a:rPr>
              <a:t>Relationship between sleep habits and physical activity level</a:t>
            </a:r>
          </a:p>
          <a:p>
            <a:pPr marL="0" marR="0" lvl="0" indent="0" algn="ctr" defTabSz="914400" rtl="0" eaLnBrk="1" fontAlgn="auto" latinLnBrk="0" hangingPunct="1">
              <a:lnSpc>
                <a:spcPct val="115000"/>
              </a:lnSpc>
              <a:spcBef>
                <a:spcPts val="0"/>
              </a:spcBef>
              <a:spcAft>
                <a:spcPts val="80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Helvetica" pitchFamily="2" charset="0"/>
                <a:ea typeface="Aptos" panose="020B0004020202020204" pitchFamily="34" charset="0"/>
                <a:cs typeface="Calibri" panose="020F0502020204030204" pitchFamily="34" charset="0"/>
              </a:rPr>
              <a:t>Jessica Myat</a:t>
            </a:r>
            <a:endParaRPr kumimoji="0" lang="en-US" sz="24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44872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0CE7E082-FBE3-AB55-4631-5EAA2FADE592}"/>
              </a:ext>
            </a:extLst>
          </p:cNvPr>
          <p:cNvPicPr>
            <a:picLocks noChangeAspect="1"/>
          </p:cNvPicPr>
          <p:nvPr/>
        </p:nvPicPr>
        <p:blipFill rotWithShape="1">
          <a:blip r:embed="rId2">
            <a:extLst>
              <a:ext uri="{28A0092B-C50C-407E-A947-70E740481C1C}">
                <a14:useLocalDpi xmlns:a14="http://schemas.microsoft.com/office/drawing/2010/main" val="0"/>
              </a:ext>
            </a:extLst>
          </a:blip>
          <a:srcRect l="10631" r="8937" b="76159"/>
          <a:stretch/>
        </p:blipFill>
        <p:spPr bwMode="auto">
          <a:xfrm>
            <a:off x="309160" y="1248986"/>
            <a:ext cx="4068856" cy="1310711"/>
          </a:xfrm>
          <a:prstGeom prst="rect">
            <a:avLst/>
          </a:prstGeom>
          <a:ln>
            <a:noFill/>
          </a:ln>
          <a:extLst>
            <a:ext uri="{53640926-AAD7-44D8-BBD7-CCE9431645EC}">
              <a14:shadowObscured xmlns:a14="http://schemas.microsoft.com/office/drawing/2010/main"/>
            </a:ext>
          </a:extLst>
        </p:spPr>
      </p:pic>
      <p:pic>
        <p:nvPicPr>
          <p:cNvPr id="6" name="Picture 5" descr="A screenshot of a computer&#10;&#10;Description automatically generated">
            <a:extLst>
              <a:ext uri="{FF2B5EF4-FFF2-40B4-BE49-F238E27FC236}">
                <a16:creationId xmlns:a16="http://schemas.microsoft.com/office/drawing/2014/main" id="{FAAE98B9-11A8-6B54-339F-00D248E27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60" y="2851893"/>
            <a:ext cx="7070499" cy="1351402"/>
          </a:xfrm>
          <a:prstGeom prst="rect">
            <a:avLst/>
          </a:prstGeom>
        </p:spPr>
      </p:pic>
      <p:pic>
        <p:nvPicPr>
          <p:cNvPr id="7" name="Picture 6" descr="A graph with a line and dots&#10;&#10;Description automatically generated">
            <a:extLst>
              <a:ext uri="{FF2B5EF4-FFF2-40B4-BE49-F238E27FC236}">
                <a16:creationId xmlns:a16="http://schemas.microsoft.com/office/drawing/2014/main" id="{B4EF6193-2762-18D9-0328-1F72A1BD5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1725" y="52209"/>
            <a:ext cx="3511114" cy="3789285"/>
          </a:xfrm>
          <a:prstGeom prst="rect">
            <a:avLst/>
          </a:prstGeom>
        </p:spPr>
      </p:pic>
      <p:pic>
        <p:nvPicPr>
          <p:cNvPr id="8" name="Picture 7" descr="A graph of a sleep quality&#10;&#10;Description automatically generated">
            <a:extLst>
              <a:ext uri="{FF2B5EF4-FFF2-40B4-BE49-F238E27FC236}">
                <a16:creationId xmlns:a16="http://schemas.microsoft.com/office/drawing/2014/main" id="{BA178B44-1452-EC70-2FB4-DE5BAFD7CF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1725" y="3841494"/>
            <a:ext cx="3511115" cy="3016506"/>
          </a:xfrm>
          <a:prstGeom prst="rect">
            <a:avLst/>
          </a:prstGeom>
        </p:spPr>
      </p:pic>
      <p:pic>
        <p:nvPicPr>
          <p:cNvPr id="9" name="Picture 8" descr="A screenshot of a calculator&#10;&#10;Description automatically generated">
            <a:extLst>
              <a:ext uri="{FF2B5EF4-FFF2-40B4-BE49-F238E27FC236}">
                <a16:creationId xmlns:a16="http://schemas.microsoft.com/office/drawing/2014/main" id="{AD8189C9-AAE5-E3A8-59DB-F5D8DECA1D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294" y="4455300"/>
            <a:ext cx="7070499" cy="1694352"/>
          </a:xfrm>
          <a:prstGeom prst="rect">
            <a:avLst/>
          </a:prstGeom>
        </p:spPr>
      </p:pic>
      <p:sp>
        <p:nvSpPr>
          <p:cNvPr id="12" name="TextBox 11">
            <a:extLst>
              <a:ext uri="{FF2B5EF4-FFF2-40B4-BE49-F238E27FC236}">
                <a16:creationId xmlns:a16="http://schemas.microsoft.com/office/drawing/2014/main" id="{29907B07-84DC-5C6C-5091-254C39C8BF15}"/>
              </a:ext>
            </a:extLst>
          </p:cNvPr>
          <p:cNvSpPr txBox="1"/>
          <p:nvPr/>
        </p:nvSpPr>
        <p:spPr>
          <a:xfrm>
            <a:off x="276913" y="131241"/>
            <a:ext cx="8374106" cy="394980"/>
          </a:xfrm>
          <a:prstGeom prst="rect">
            <a:avLst/>
          </a:prstGeom>
          <a:noFill/>
        </p:spPr>
        <p:txBody>
          <a:bodyPr wrap="square">
            <a:spAutoFit/>
          </a:bodyPr>
          <a:lstStyle/>
          <a:p>
            <a:pPr marL="0" marR="0" lvl="0" indent="0" algn="just" defTabSz="914400" rtl="0" eaLnBrk="1" fontAlgn="auto" latinLnBrk="0" hangingPunct="1">
              <a:lnSpc>
                <a:spcPct val="115000"/>
              </a:lnSpc>
              <a:spcBef>
                <a:spcPts val="0"/>
              </a:spcBef>
              <a:spcAft>
                <a:spcPts val="800"/>
              </a:spcAft>
              <a:buClrTx/>
              <a:buSzTx/>
              <a:buFontTx/>
              <a:buNone/>
              <a:tabLst/>
              <a:defRPr/>
            </a:pPr>
            <a:r>
              <a:rPr kumimoji="0" lang="en-US" sz="1800" b="1" i="0" u="none" strike="noStrike" kern="100" cap="none" spc="0" normalizeH="0" baseline="0" noProof="0" dirty="0">
                <a:ln>
                  <a:noFill/>
                </a:ln>
                <a:solidFill>
                  <a:prstClr val="black"/>
                </a:solidFill>
                <a:effectLst/>
                <a:uLnTx/>
                <a:uFillTx/>
                <a:latin typeface="Helvetica" pitchFamily="2" charset="0"/>
                <a:ea typeface="Aptos" panose="020B0004020202020204" pitchFamily="34" charset="0"/>
                <a:cs typeface="Calibri" panose="020F0502020204030204" pitchFamily="34" charset="0"/>
              </a:rPr>
              <a:t>Relationship between sleep habits and physical activity level</a:t>
            </a:r>
          </a:p>
        </p:txBody>
      </p:sp>
    </p:spTree>
    <p:extLst>
      <p:ext uri="{BB962C8B-B14F-4D97-AF65-F5344CB8AC3E}">
        <p14:creationId xmlns:p14="http://schemas.microsoft.com/office/powerpoint/2010/main" val="3490205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2E2D-05D0-5BFA-F8ED-C267D5F60990}"/>
              </a:ext>
            </a:extLst>
          </p:cNvPr>
          <p:cNvSpPr>
            <a:spLocks noGrp="1"/>
          </p:cNvSpPr>
          <p:nvPr>
            <p:ph type="ctrTitle"/>
          </p:nvPr>
        </p:nvSpPr>
        <p:spPr>
          <a:xfrm>
            <a:off x="1041721" y="2060353"/>
            <a:ext cx="10108557" cy="1368647"/>
          </a:xfrm>
        </p:spPr>
        <p:txBody>
          <a:bodyPr>
            <a:normAutofit/>
          </a:bodyPr>
          <a:lstStyle/>
          <a:p>
            <a:r>
              <a:rPr lang="en-US" sz="4000" dirty="0"/>
              <a:t>Predicting Diabetes Outcome using Health Metrics from the Pima Indians Diabetes Dataset</a:t>
            </a:r>
          </a:p>
        </p:txBody>
      </p:sp>
      <p:sp>
        <p:nvSpPr>
          <p:cNvPr id="3" name="Subtitle 2">
            <a:extLst>
              <a:ext uri="{FF2B5EF4-FFF2-40B4-BE49-F238E27FC236}">
                <a16:creationId xmlns:a16="http://schemas.microsoft.com/office/drawing/2014/main" id="{BD24825F-D687-E480-ED83-8FE6A4F17DB0}"/>
              </a:ext>
            </a:extLst>
          </p:cNvPr>
          <p:cNvSpPr>
            <a:spLocks noGrp="1"/>
          </p:cNvSpPr>
          <p:nvPr>
            <p:ph type="subTitle" idx="1"/>
          </p:nvPr>
        </p:nvSpPr>
        <p:spPr>
          <a:xfrm>
            <a:off x="1524000" y="3891405"/>
            <a:ext cx="9144000" cy="472251"/>
          </a:xfrm>
        </p:spPr>
        <p:txBody>
          <a:bodyPr/>
          <a:lstStyle/>
          <a:p>
            <a:r>
              <a:rPr lang="en-US" dirty="0"/>
              <a:t>Paige </a:t>
            </a:r>
            <a:r>
              <a:rPr lang="en-US" dirty="0" err="1"/>
              <a:t>Pfotenhauer</a:t>
            </a:r>
            <a:endParaRPr lang="en-US" dirty="0"/>
          </a:p>
        </p:txBody>
      </p:sp>
    </p:spTree>
    <p:extLst>
      <p:ext uri="{BB962C8B-B14F-4D97-AF65-F5344CB8AC3E}">
        <p14:creationId xmlns:p14="http://schemas.microsoft.com/office/powerpoint/2010/main" val="3462317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B39B-6D71-E9DF-DFCF-1EA0D6FE814D}"/>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Pima Indians Diabetes Dataset</a:t>
            </a:r>
          </a:p>
        </p:txBody>
      </p:sp>
      <p:sp>
        <p:nvSpPr>
          <p:cNvPr id="3" name="Content Placeholder 2">
            <a:extLst>
              <a:ext uri="{FF2B5EF4-FFF2-40B4-BE49-F238E27FC236}">
                <a16:creationId xmlns:a16="http://schemas.microsoft.com/office/drawing/2014/main" id="{1837B04F-25A1-8DA1-8181-A8414D5060ED}"/>
              </a:ext>
            </a:extLst>
          </p:cNvPr>
          <p:cNvSpPr>
            <a:spLocks noGrp="1"/>
          </p:cNvSpPr>
          <p:nvPr>
            <p:ph idx="1"/>
          </p:nvPr>
        </p:nvSpPr>
        <p:spPr>
          <a:xfrm>
            <a:off x="1150717" y="2512443"/>
            <a:ext cx="3849547" cy="2339922"/>
          </a:xfrm>
          <a:ln w="19050">
            <a:solidFill>
              <a:schemeClr val="tx1"/>
            </a:solidFill>
          </a:ln>
        </p:spPr>
        <p:txBody>
          <a:bodyPr>
            <a:noAutofit/>
          </a:bodyPr>
          <a:lstStyle/>
          <a:p>
            <a:pPr marL="0" indent="0">
              <a:buNone/>
            </a:pPr>
            <a:r>
              <a:rPr lang="en-US" sz="2400" b="1" dirty="0"/>
              <a:t>Dataset characteristics:</a:t>
            </a:r>
          </a:p>
          <a:p>
            <a:r>
              <a:rPr lang="en-US" sz="2400" dirty="0"/>
              <a:t>768 Pima women</a:t>
            </a:r>
          </a:p>
          <a:p>
            <a:r>
              <a:rPr lang="en-US" sz="2400" dirty="0"/>
              <a:t>&gt; age 21</a:t>
            </a:r>
          </a:p>
          <a:p>
            <a:r>
              <a:rPr lang="en-US" sz="2400" dirty="0"/>
              <a:t>Health metrics</a:t>
            </a:r>
          </a:p>
          <a:p>
            <a:r>
              <a:rPr lang="en-US" sz="2400" dirty="0"/>
              <a:t>Diabetes outcome</a:t>
            </a:r>
          </a:p>
        </p:txBody>
      </p:sp>
      <p:sp>
        <p:nvSpPr>
          <p:cNvPr id="4" name="TextBox 3">
            <a:extLst>
              <a:ext uri="{FF2B5EF4-FFF2-40B4-BE49-F238E27FC236}">
                <a16:creationId xmlns:a16="http://schemas.microsoft.com/office/drawing/2014/main" id="{B46B9336-2B95-AFE9-2D2D-B6FD6558A0A3}"/>
              </a:ext>
            </a:extLst>
          </p:cNvPr>
          <p:cNvSpPr txBox="1"/>
          <p:nvPr/>
        </p:nvSpPr>
        <p:spPr>
          <a:xfrm>
            <a:off x="6647213" y="5551498"/>
            <a:ext cx="3822806" cy="830997"/>
          </a:xfrm>
          <a:prstGeom prst="rect">
            <a:avLst/>
          </a:prstGeom>
          <a:noFill/>
          <a:ln w="1905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Diabetes outcome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(binary, 0 or 1)</a:t>
            </a:r>
          </a:p>
        </p:txBody>
      </p:sp>
      <p:sp>
        <p:nvSpPr>
          <p:cNvPr id="6" name="TextBox 5">
            <a:extLst>
              <a:ext uri="{FF2B5EF4-FFF2-40B4-BE49-F238E27FC236}">
                <a16:creationId xmlns:a16="http://schemas.microsoft.com/office/drawing/2014/main" id="{3E92AE29-655B-4E7A-CDD9-08A2D605BD75}"/>
              </a:ext>
            </a:extLst>
          </p:cNvPr>
          <p:cNvSpPr txBox="1"/>
          <p:nvPr/>
        </p:nvSpPr>
        <p:spPr>
          <a:xfrm>
            <a:off x="6075949" y="1713838"/>
            <a:ext cx="4965334" cy="3416320"/>
          </a:xfrm>
          <a:prstGeom prst="rect">
            <a:avLst/>
          </a:prstGeom>
          <a:no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Health metrics: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Diabetes Pedigree Function (DPF)</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Body Mass Index (BMI)</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Insulin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Triceps skin thickness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Blood pressure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Plasma glucose levels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Number of pregnancies</a:t>
            </a:r>
          </a:p>
        </p:txBody>
      </p:sp>
      <p:cxnSp>
        <p:nvCxnSpPr>
          <p:cNvPr id="8" name="Straight Arrow Connector 7">
            <a:extLst>
              <a:ext uri="{FF2B5EF4-FFF2-40B4-BE49-F238E27FC236}">
                <a16:creationId xmlns:a16="http://schemas.microsoft.com/office/drawing/2014/main" id="{A66A4424-6320-43A6-527C-77069F39CCD7}"/>
              </a:ext>
            </a:extLst>
          </p:cNvPr>
          <p:cNvCxnSpPr>
            <a:stCxn id="6" idx="2"/>
            <a:endCxn id="4" idx="0"/>
          </p:cNvCxnSpPr>
          <p:nvPr/>
        </p:nvCxnSpPr>
        <p:spPr>
          <a:xfrm>
            <a:off x="8558616" y="5130158"/>
            <a:ext cx="0" cy="421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290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hart of a health metrics&#10;&#10;Description automatically generated with medium confidence">
            <a:extLst>
              <a:ext uri="{FF2B5EF4-FFF2-40B4-BE49-F238E27FC236}">
                <a16:creationId xmlns:a16="http://schemas.microsoft.com/office/drawing/2014/main" id="{082FCAFF-0CE2-B4F2-4BC5-B41481DD35F9}"/>
              </a:ext>
            </a:extLst>
          </p:cNvPr>
          <p:cNvPicPr>
            <a:picLocks noChangeAspect="1"/>
          </p:cNvPicPr>
          <p:nvPr/>
        </p:nvPicPr>
        <p:blipFill>
          <a:blip r:embed="rId2"/>
          <a:stretch>
            <a:fillRect/>
          </a:stretch>
        </p:blipFill>
        <p:spPr>
          <a:xfrm>
            <a:off x="253138" y="1843793"/>
            <a:ext cx="5855078" cy="4477412"/>
          </a:xfrm>
          <a:prstGeom prst="rect">
            <a:avLst/>
          </a:prstGeom>
        </p:spPr>
      </p:pic>
      <p:sp>
        <p:nvSpPr>
          <p:cNvPr id="2" name="Title 1">
            <a:extLst>
              <a:ext uri="{FF2B5EF4-FFF2-40B4-BE49-F238E27FC236}">
                <a16:creationId xmlns:a16="http://schemas.microsoft.com/office/drawing/2014/main" id="{FC16DEC9-F30F-7920-0978-C000AA01DAB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Model Development</a:t>
            </a:r>
          </a:p>
        </p:txBody>
      </p:sp>
      <p:sp>
        <p:nvSpPr>
          <p:cNvPr id="10" name="Rectangle 9">
            <a:extLst>
              <a:ext uri="{FF2B5EF4-FFF2-40B4-BE49-F238E27FC236}">
                <a16:creationId xmlns:a16="http://schemas.microsoft.com/office/drawing/2014/main" id="{8886A8F4-097A-3FB1-6DA3-85979BCA1BCE}"/>
              </a:ext>
            </a:extLst>
          </p:cNvPr>
          <p:cNvSpPr/>
          <p:nvPr/>
        </p:nvSpPr>
        <p:spPr>
          <a:xfrm>
            <a:off x="4590465" y="3108960"/>
            <a:ext cx="310896" cy="31057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A7C75155-7CEC-2690-ED7F-7B64D26102E5}"/>
              </a:ext>
            </a:extLst>
          </p:cNvPr>
          <p:cNvSpPr/>
          <p:nvPr/>
        </p:nvSpPr>
        <p:spPr>
          <a:xfrm>
            <a:off x="964734" y="3099490"/>
            <a:ext cx="1135387" cy="3108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07537BB5-7D67-3583-AE0D-5567762C6528}"/>
              </a:ext>
            </a:extLst>
          </p:cNvPr>
          <p:cNvSpPr/>
          <p:nvPr/>
        </p:nvSpPr>
        <p:spPr>
          <a:xfrm>
            <a:off x="1535185" y="4307519"/>
            <a:ext cx="564936" cy="3108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4" name="Straight Arrow Connector 13">
            <a:extLst>
              <a:ext uri="{FF2B5EF4-FFF2-40B4-BE49-F238E27FC236}">
                <a16:creationId xmlns:a16="http://schemas.microsoft.com/office/drawing/2014/main" id="{28200183-45AB-7E4B-0FF1-400AA5162B5B}"/>
              </a:ext>
            </a:extLst>
          </p:cNvPr>
          <p:cNvCxnSpPr>
            <a:cxnSpLocks/>
          </p:cNvCxnSpPr>
          <p:nvPr/>
        </p:nvCxnSpPr>
        <p:spPr>
          <a:xfrm>
            <a:off x="6313464" y="3866708"/>
            <a:ext cx="44143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1D3BAF7-854C-32F7-7414-94958FC40BB4}"/>
              </a:ext>
            </a:extLst>
          </p:cNvPr>
          <p:cNvSpPr txBox="1"/>
          <p:nvPr/>
        </p:nvSpPr>
        <p:spPr>
          <a:xfrm>
            <a:off x="7147324" y="1294957"/>
            <a:ext cx="4892493" cy="1804533"/>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900" b="1" i="0" u="none" strike="noStrike" kern="1200" cap="none" spc="0" normalizeH="0" baseline="0" noProof="0" dirty="0">
                <a:ln>
                  <a:noFill/>
                </a:ln>
                <a:solidFill>
                  <a:prstClr val="black"/>
                </a:solidFill>
                <a:effectLst/>
                <a:uLnTx/>
                <a:uFillTx/>
                <a:latin typeface="Aptos" panose="02110004020202020204"/>
                <a:ea typeface="+mn-ea"/>
                <a:cs typeface="+mn-cs"/>
              </a:rPr>
              <a:t>Binary logistic regression models: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Aptos" panose="02110004020202020204"/>
                <a:ea typeface="+mn-ea"/>
                <a:cs typeface="+mn-cs"/>
              </a:rPr>
              <a:t>1. Single Predictor (Glucose)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Aptos" panose="02110004020202020204"/>
                <a:ea typeface="+mn-ea"/>
                <a:cs typeface="+mn-cs"/>
              </a:rPr>
              <a:t>2. Key Variables (Glucose + Body Mass Index)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Aptos" panose="02110004020202020204"/>
                <a:ea typeface="+mn-ea"/>
                <a:cs typeface="+mn-cs"/>
              </a:rPr>
              <a:t>3. Full (All variables)</a:t>
            </a:r>
          </a:p>
        </p:txBody>
      </p:sp>
      <p:pic>
        <p:nvPicPr>
          <p:cNvPr id="3" name="Picture 2">
            <a:extLst>
              <a:ext uri="{FF2B5EF4-FFF2-40B4-BE49-F238E27FC236}">
                <a16:creationId xmlns:a16="http://schemas.microsoft.com/office/drawing/2014/main" id="{6E93B0F6-CCEB-3F46-5463-307DC46EDF93}"/>
              </a:ext>
            </a:extLst>
          </p:cNvPr>
          <p:cNvPicPr>
            <a:picLocks noChangeAspect="1"/>
          </p:cNvPicPr>
          <p:nvPr/>
        </p:nvPicPr>
        <p:blipFill>
          <a:blip r:embed="rId3"/>
          <a:stretch>
            <a:fillRect/>
          </a:stretch>
        </p:blipFill>
        <p:spPr>
          <a:xfrm>
            <a:off x="7833079" y="3359916"/>
            <a:ext cx="3093421" cy="3066207"/>
          </a:xfrm>
          <a:prstGeom prst="rect">
            <a:avLst/>
          </a:prstGeom>
        </p:spPr>
      </p:pic>
      <p:sp>
        <p:nvSpPr>
          <p:cNvPr id="4" name="Rectangle 3">
            <a:extLst>
              <a:ext uri="{FF2B5EF4-FFF2-40B4-BE49-F238E27FC236}">
                <a16:creationId xmlns:a16="http://schemas.microsoft.com/office/drawing/2014/main" id="{FD92BCC2-B0ED-0E8B-2E3D-38083780E3AA}"/>
              </a:ext>
            </a:extLst>
          </p:cNvPr>
          <p:cNvSpPr/>
          <p:nvPr/>
        </p:nvSpPr>
        <p:spPr>
          <a:xfrm>
            <a:off x="4590465" y="4307845"/>
            <a:ext cx="310896" cy="31057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6205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2B15F-48DF-FDC7-39CE-CA74F5CDE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178878-8AAA-1053-B6DB-35BE02E2BD11}"/>
              </a:ext>
            </a:extLst>
          </p:cNvPr>
          <p:cNvSpPr>
            <a:spLocks noGrp="1"/>
          </p:cNvSpPr>
          <p:nvPr>
            <p:ph type="title"/>
          </p:nvPr>
        </p:nvSpPr>
        <p:spPr/>
        <p:txBody>
          <a:bodyPr/>
          <a:lstStyle/>
          <a:p>
            <a:r>
              <a:rPr lang="en-US" dirty="0" err="1"/>
              <a:t>FlowChart</a:t>
            </a:r>
            <a:endParaRPr lang="en-US" dirty="0"/>
          </a:p>
        </p:txBody>
      </p:sp>
      <p:sp>
        <p:nvSpPr>
          <p:cNvPr id="3" name="Content Placeholder 2">
            <a:extLst>
              <a:ext uri="{FF2B5EF4-FFF2-40B4-BE49-F238E27FC236}">
                <a16:creationId xmlns:a16="http://schemas.microsoft.com/office/drawing/2014/main" id="{24726365-B02E-9594-0E56-B6676AF5E5EE}"/>
              </a:ext>
            </a:extLst>
          </p:cNvPr>
          <p:cNvSpPr>
            <a:spLocks noGrp="1"/>
          </p:cNvSpPr>
          <p:nvPr>
            <p:ph idx="1"/>
          </p:nvPr>
        </p:nvSpPr>
        <p:spPr/>
        <p:txBody>
          <a:bodyPr/>
          <a:lstStyle/>
          <a:p>
            <a:pPr marL="514350" indent="-514350">
              <a:buAutoNum type="arabicPeriod"/>
            </a:pPr>
            <a:r>
              <a:rPr lang="en-US" dirty="0"/>
              <a:t>Data Cleaning </a:t>
            </a:r>
          </a:p>
          <a:p>
            <a:pPr marL="971550" lvl="1" indent="-514350">
              <a:buFont typeface="Arial" panose="020B0604020202020204" pitchFamily="34" charset="0"/>
              <a:buAutoNum type="arabicPeriod"/>
            </a:pPr>
            <a:r>
              <a:rPr lang="en-US" dirty="0"/>
              <a:t>Finding Duplicates, Assigning Categories</a:t>
            </a:r>
          </a:p>
          <a:p>
            <a:pPr marL="514350" indent="-514350">
              <a:buAutoNum type="arabicPeriod"/>
            </a:pPr>
            <a:r>
              <a:rPr lang="en-US" dirty="0"/>
              <a:t>Distribution Plots and Tables</a:t>
            </a:r>
          </a:p>
          <a:p>
            <a:pPr marL="0" indent="0">
              <a:buNone/>
            </a:pPr>
            <a:endParaRPr lang="en-US" dirty="0"/>
          </a:p>
          <a:p>
            <a:pPr marL="514350" indent="-514350">
              <a:buAutoNum type="arabicPeriod"/>
            </a:pPr>
            <a:endParaRPr lang="en-US" dirty="0"/>
          </a:p>
        </p:txBody>
      </p:sp>
    </p:spTree>
    <p:extLst>
      <p:ext uri="{BB962C8B-B14F-4D97-AF65-F5344CB8AC3E}">
        <p14:creationId xmlns:p14="http://schemas.microsoft.com/office/powerpoint/2010/main" val="1262347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B2E9A-BC2F-B81F-9A8F-44A653673099}"/>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Logistic Regression Model Outcome</a:t>
            </a:r>
          </a:p>
        </p:txBody>
      </p:sp>
      <p:pic>
        <p:nvPicPr>
          <p:cNvPr id="4" name="Picture 3" descr="A screenshot of a computer&#10;&#10;Description automatically generated">
            <a:extLst>
              <a:ext uri="{FF2B5EF4-FFF2-40B4-BE49-F238E27FC236}">
                <a16:creationId xmlns:a16="http://schemas.microsoft.com/office/drawing/2014/main" id="{D969C334-E7EF-5B89-BE65-F2AA19858C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500" t="1711" r="10226" b="55513"/>
          <a:stretch/>
        </p:blipFill>
        <p:spPr bwMode="auto">
          <a:xfrm>
            <a:off x="838200" y="2721256"/>
            <a:ext cx="4424511" cy="2168878"/>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772A1505-31AC-D91E-F912-01E3730E427A}"/>
              </a:ext>
            </a:extLst>
          </p:cNvPr>
          <p:cNvPicPr>
            <a:picLocks noChangeAspect="1"/>
          </p:cNvPicPr>
          <p:nvPr/>
        </p:nvPicPr>
        <p:blipFill>
          <a:blip r:embed="rId3"/>
          <a:srcRect l="4031" r="3377" b="17812"/>
          <a:stretch/>
        </p:blipFill>
        <p:spPr>
          <a:xfrm>
            <a:off x="5932729" y="1690688"/>
            <a:ext cx="5974306" cy="4289199"/>
          </a:xfrm>
          <a:prstGeom prst="rect">
            <a:avLst/>
          </a:prstGeom>
        </p:spPr>
      </p:pic>
      <p:sp>
        <p:nvSpPr>
          <p:cNvPr id="5" name="Rectangle 4">
            <a:extLst>
              <a:ext uri="{FF2B5EF4-FFF2-40B4-BE49-F238E27FC236}">
                <a16:creationId xmlns:a16="http://schemas.microsoft.com/office/drawing/2014/main" id="{A343FC7F-CE1E-F2FA-AB73-5153F070097B}"/>
              </a:ext>
            </a:extLst>
          </p:cNvPr>
          <p:cNvSpPr/>
          <p:nvPr/>
        </p:nvSpPr>
        <p:spPr>
          <a:xfrm>
            <a:off x="6094073" y="3618243"/>
            <a:ext cx="5638800" cy="37490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EA3CCA1F-A44E-EE81-F6FE-AC1D569EC4DA}"/>
              </a:ext>
            </a:extLst>
          </p:cNvPr>
          <p:cNvSpPr/>
          <p:nvPr/>
        </p:nvSpPr>
        <p:spPr>
          <a:xfrm>
            <a:off x="6096000" y="5117335"/>
            <a:ext cx="5638800" cy="37490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CF179088-7E0D-2858-4831-2EC850FE9873}"/>
              </a:ext>
            </a:extLst>
          </p:cNvPr>
          <p:cNvSpPr/>
          <p:nvPr/>
        </p:nvSpPr>
        <p:spPr>
          <a:xfrm>
            <a:off x="6094073" y="2868960"/>
            <a:ext cx="5638800" cy="37490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ectangle 8">
            <a:extLst>
              <a:ext uri="{FF2B5EF4-FFF2-40B4-BE49-F238E27FC236}">
                <a16:creationId xmlns:a16="http://schemas.microsoft.com/office/drawing/2014/main" id="{4C84F260-96B6-6453-FC51-D80E7634D832}"/>
              </a:ext>
            </a:extLst>
          </p:cNvPr>
          <p:cNvSpPr/>
          <p:nvPr/>
        </p:nvSpPr>
        <p:spPr>
          <a:xfrm>
            <a:off x="6094073" y="3243864"/>
            <a:ext cx="5638800" cy="37490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603BB6F7-3008-5577-FE12-56C4A1B63D95}"/>
              </a:ext>
            </a:extLst>
          </p:cNvPr>
          <p:cNvSpPr/>
          <p:nvPr/>
        </p:nvSpPr>
        <p:spPr>
          <a:xfrm>
            <a:off x="838200" y="4367527"/>
            <a:ext cx="4336915" cy="4119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66095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Analysis Project </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Ellie Pingry</a:t>
            </a:r>
          </a:p>
        </p:txBody>
      </p:sp>
    </p:spTree>
    <p:extLst>
      <p:ext uri="{BB962C8B-B14F-4D97-AF65-F5344CB8AC3E}">
        <p14:creationId xmlns:p14="http://schemas.microsoft.com/office/powerpoint/2010/main" val="109857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96E6-DD3B-DFB5-B62C-8BA5B6EFAFF8}"/>
              </a:ext>
            </a:extLst>
          </p:cNvPr>
          <p:cNvSpPr>
            <a:spLocks noGrp="1"/>
          </p:cNvSpPr>
          <p:nvPr>
            <p:ph type="title"/>
          </p:nvPr>
        </p:nvSpPr>
        <p:spPr/>
        <p:txBody>
          <a:bodyPr>
            <a:normAutofit/>
          </a:bodyPr>
          <a:lstStyle/>
          <a:p>
            <a:r>
              <a:rPr lang="en-US" sz="6000" dirty="0">
                <a:solidFill>
                  <a:srgbClr val="3C4043"/>
                </a:solidFill>
                <a:latin typeface="Calibri"/>
                <a:cs typeface="Calibri"/>
              </a:rPr>
              <a:t>Background </a:t>
            </a:r>
          </a:p>
        </p:txBody>
      </p:sp>
      <p:sp>
        <p:nvSpPr>
          <p:cNvPr id="3" name="Content Placeholder 2">
            <a:extLst>
              <a:ext uri="{FF2B5EF4-FFF2-40B4-BE49-F238E27FC236}">
                <a16:creationId xmlns:a16="http://schemas.microsoft.com/office/drawing/2014/main" id="{CF21DF98-7C44-8567-42B0-8739E0D8CFD4}"/>
              </a:ext>
            </a:extLst>
          </p:cNvPr>
          <p:cNvSpPr>
            <a:spLocks noGrp="1"/>
          </p:cNvSpPr>
          <p:nvPr>
            <p:ph idx="1"/>
          </p:nvPr>
        </p:nvSpPr>
        <p:spPr>
          <a:xfrm>
            <a:off x="325315" y="1818092"/>
            <a:ext cx="9618291" cy="4351338"/>
          </a:xfrm>
        </p:spPr>
        <p:txBody>
          <a:bodyPr vert="horz" lIns="91440" tIns="45720" rIns="91440" bIns="45720" rtlCol="0" anchor="t">
            <a:normAutofit/>
          </a:bodyPr>
          <a:lstStyle/>
          <a:p>
            <a:r>
              <a:rPr lang="en-US" dirty="0"/>
              <a:t>Data base used: The Molecular Taxonomy of Breast Cancer International Consortium (METABRIC) database</a:t>
            </a:r>
          </a:p>
          <a:p>
            <a:pPr marL="0" indent="0">
              <a:buNone/>
            </a:pPr>
            <a:r>
              <a:rPr lang="en-US" dirty="0"/>
              <a:t>Age at diagnosis factors vs. Overall survival months:</a:t>
            </a:r>
          </a:p>
          <a:p>
            <a:pPr marL="0" indent="0">
              <a:buNone/>
            </a:pPr>
            <a:endParaRPr lang="en-US" dirty="0"/>
          </a:p>
        </p:txBody>
      </p:sp>
      <p:pic>
        <p:nvPicPr>
          <p:cNvPr id="5" name="Picture 4" descr="A white rectangular sign with black text&#10;&#10;Description automatically generated">
            <a:extLst>
              <a:ext uri="{FF2B5EF4-FFF2-40B4-BE49-F238E27FC236}">
                <a16:creationId xmlns:a16="http://schemas.microsoft.com/office/drawing/2014/main" id="{E3B02A2C-96E3-9A67-E017-552CAB386F25}"/>
              </a:ext>
            </a:extLst>
          </p:cNvPr>
          <p:cNvPicPr>
            <a:picLocks noChangeAspect="1"/>
          </p:cNvPicPr>
          <p:nvPr/>
        </p:nvPicPr>
        <p:blipFill>
          <a:blip r:embed="rId2"/>
          <a:stretch>
            <a:fillRect/>
          </a:stretch>
        </p:blipFill>
        <p:spPr>
          <a:xfrm>
            <a:off x="326123" y="4331281"/>
            <a:ext cx="3870658" cy="1594600"/>
          </a:xfrm>
          <a:prstGeom prst="rect">
            <a:avLst/>
          </a:prstGeom>
        </p:spPr>
      </p:pic>
      <p:pic>
        <p:nvPicPr>
          <p:cNvPr id="7" name="Picture 6">
            <a:extLst>
              <a:ext uri="{FF2B5EF4-FFF2-40B4-BE49-F238E27FC236}">
                <a16:creationId xmlns:a16="http://schemas.microsoft.com/office/drawing/2014/main" id="{B1687417-A147-AF73-9AD2-E253EFDA06A4}"/>
              </a:ext>
            </a:extLst>
          </p:cNvPr>
          <p:cNvPicPr>
            <a:picLocks noChangeAspect="1"/>
          </p:cNvPicPr>
          <p:nvPr/>
        </p:nvPicPr>
        <p:blipFill>
          <a:blip r:embed="rId3"/>
          <a:stretch>
            <a:fillRect/>
          </a:stretch>
        </p:blipFill>
        <p:spPr>
          <a:xfrm>
            <a:off x="8514181" y="3996938"/>
            <a:ext cx="3248277" cy="1958344"/>
          </a:xfrm>
          <a:prstGeom prst="rect">
            <a:avLst/>
          </a:prstGeom>
        </p:spPr>
      </p:pic>
      <p:pic>
        <p:nvPicPr>
          <p:cNvPr id="8" name="Picture 7" descr="A table with numbers and text&#10;&#10;Description automatically generated">
            <a:extLst>
              <a:ext uri="{FF2B5EF4-FFF2-40B4-BE49-F238E27FC236}">
                <a16:creationId xmlns:a16="http://schemas.microsoft.com/office/drawing/2014/main" id="{E47DADA9-650B-B64D-F402-2870F1AF7F7B}"/>
              </a:ext>
            </a:extLst>
          </p:cNvPr>
          <p:cNvPicPr>
            <a:picLocks noChangeAspect="1"/>
          </p:cNvPicPr>
          <p:nvPr/>
        </p:nvPicPr>
        <p:blipFill>
          <a:blip r:embed="rId4"/>
          <a:stretch>
            <a:fillRect/>
          </a:stretch>
        </p:blipFill>
        <p:spPr>
          <a:xfrm>
            <a:off x="4391197" y="3541176"/>
            <a:ext cx="3897858" cy="2866883"/>
          </a:xfrm>
          <a:prstGeom prst="rect">
            <a:avLst/>
          </a:prstGeom>
        </p:spPr>
      </p:pic>
    </p:spTree>
    <p:extLst>
      <p:ext uri="{BB962C8B-B14F-4D97-AF65-F5344CB8AC3E}">
        <p14:creationId xmlns:p14="http://schemas.microsoft.com/office/powerpoint/2010/main" val="2788525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blue line and black dots&#10;&#10;Description automatically generated">
            <a:extLst>
              <a:ext uri="{FF2B5EF4-FFF2-40B4-BE49-F238E27FC236}">
                <a16:creationId xmlns:a16="http://schemas.microsoft.com/office/drawing/2014/main" id="{B6B1D7B9-4732-F67B-4742-DF4185A2B2EE}"/>
              </a:ext>
            </a:extLst>
          </p:cNvPr>
          <p:cNvPicPr>
            <a:picLocks noGrp="1" noChangeAspect="1"/>
          </p:cNvPicPr>
          <p:nvPr>
            <p:ph idx="1"/>
          </p:nvPr>
        </p:nvPicPr>
        <p:blipFill>
          <a:blip r:embed="rId2"/>
          <a:stretch>
            <a:fillRect/>
          </a:stretch>
        </p:blipFill>
        <p:spPr>
          <a:xfrm>
            <a:off x="3147486" y="3442073"/>
            <a:ext cx="5704318" cy="3416876"/>
          </a:xfrm>
        </p:spPr>
      </p:pic>
      <p:pic>
        <p:nvPicPr>
          <p:cNvPr id="6" name="Picture 5" descr="A graph showing a number of dots&#10;&#10;Description automatically generated">
            <a:extLst>
              <a:ext uri="{FF2B5EF4-FFF2-40B4-BE49-F238E27FC236}">
                <a16:creationId xmlns:a16="http://schemas.microsoft.com/office/drawing/2014/main" id="{56BCC4B7-56FC-600D-0F6E-E9DB3C6AFC4C}"/>
              </a:ext>
            </a:extLst>
          </p:cNvPr>
          <p:cNvPicPr>
            <a:picLocks noChangeAspect="1"/>
          </p:cNvPicPr>
          <p:nvPr/>
        </p:nvPicPr>
        <p:blipFill>
          <a:blip r:embed="rId3"/>
          <a:stretch>
            <a:fillRect/>
          </a:stretch>
        </p:blipFill>
        <p:spPr>
          <a:xfrm>
            <a:off x="6820544" y="4152"/>
            <a:ext cx="5373064" cy="3384678"/>
          </a:xfrm>
          <a:prstGeom prst="rect">
            <a:avLst/>
          </a:prstGeom>
        </p:spPr>
      </p:pic>
      <p:pic>
        <p:nvPicPr>
          <p:cNvPr id="7" name="Picture 6" descr="A graph showing a number of dots&#10;&#10;Description automatically generated">
            <a:extLst>
              <a:ext uri="{FF2B5EF4-FFF2-40B4-BE49-F238E27FC236}">
                <a16:creationId xmlns:a16="http://schemas.microsoft.com/office/drawing/2014/main" id="{3FBAAA10-815E-AD14-494C-7F0028D88C12}"/>
              </a:ext>
            </a:extLst>
          </p:cNvPr>
          <p:cNvPicPr>
            <a:picLocks noChangeAspect="1"/>
          </p:cNvPicPr>
          <p:nvPr/>
        </p:nvPicPr>
        <p:blipFill>
          <a:blip r:embed="rId4"/>
          <a:stretch>
            <a:fillRect/>
          </a:stretch>
        </p:blipFill>
        <p:spPr>
          <a:xfrm>
            <a:off x="3422" y="3295"/>
            <a:ext cx="5341876" cy="3406663"/>
          </a:xfrm>
          <a:prstGeom prst="rect">
            <a:avLst/>
          </a:prstGeom>
        </p:spPr>
      </p:pic>
    </p:spTree>
    <p:extLst>
      <p:ext uri="{BB962C8B-B14F-4D97-AF65-F5344CB8AC3E}">
        <p14:creationId xmlns:p14="http://schemas.microsoft.com/office/powerpoint/2010/main" val="2220823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BB21E5E7-E369-DDD9-1D77-2C89ACA524B8}"/>
              </a:ext>
            </a:extLst>
          </p:cNvPr>
          <p:cNvSpPr>
            <a:spLocks noGrp="1"/>
          </p:cNvSpPr>
          <p:nvPr>
            <p:ph type="subTitle" idx="1"/>
          </p:nvPr>
        </p:nvSpPr>
        <p:spPr/>
        <p:txBody>
          <a:bodyPr/>
          <a:lstStyle/>
          <a:p>
            <a:r>
              <a:rPr lang="en-US" dirty="0">
                <a:latin typeface="Cambria" panose="02040503050406030204" pitchFamily="18" charset="0"/>
              </a:rPr>
              <a:t>Alexis Roberson</a:t>
            </a:r>
          </a:p>
          <a:p>
            <a:r>
              <a:rPr lang="en-US" dirty="0">
                <a:latin typeface="Cambria" panose="02040503050406030204" pitchFamily="18" charset="0"/>
              </a:rPr>
              <a:t>CPBP 8000</a:t>
            </a:r>
          </a:p>
          <a:p>
            <a:r>
              <a:rPr lang="en-US" dirty="0">
                <a:latin typeface="Cambria" panose="02040503050406030204" pitchFamily="18" charset="0"/>
              </a:rPr>
              <a:t>5 Dec 2024</a:t>
            </a:r>
          </a:p>
        </p:txBody>
      </p:sp>
      <p:sp>
        <p:nvSpPr>
          <p:cNvPr id="5" name="Title 1">
            <a:extLst>
              <a:ext uri="{FF2B5EF4-FFF2-40B4-BE49-F238E27FC236}">
                <a16:creationId xmlns:a16="http://schemas.microsoft.com/office/drawing/2014/main" id="{CA392AEC-DA39-2ACA-A26C-34FF5789C4F6}"/>
              </a:ext>
            </a:extLst>
          </p:cNvPr>
          <p:cNvSpPr>
            <a:spLocks noGrp="1"/>
          </p:cNvSpPr>
          <p:nvPr>
            <p:ph type="ctrTitle"/>
          </p:nvPr>
        </p:nvSpPr>
        <p:spPr>
          <a:xfrm>
            <a:off x="1524000" y="933450"/>
            <a:ext cx="9144000" cy="2322512"/>
          </a:xfrm>
          <a:ln w="12700">
            <a:solidFill>
              <a:schemeClr val="tx1"/>
            </a:solidFill>
          </a:ln>
        </p:spPr>
        <p:txBody>
          <a:bodyPr>
            <a:noAutofit/>
          </a:bodyPr>
          <a:lstStyle/>
          <a:p>
            <a:r>
              <a:rPr lang="en-US" sz="5400" dirty="0">
                <a:latin typeface="Cambria" panose="02040503050406030204" pitchFamily="18" charset="0"/>
              </a:rPr>
              <a:t>Analysis of Mental Health and Technology Usage (Kaggle Dataset)</a:t>
            </a:r>
          </a:p>
        </p:txBody>
      </p:sp>
    </p:spTree>
    <p:extLst>
      <p:ext uri="{BB962C8B-B14F-4D97-AF65-F5344CB8AC3E}">
        <p14:creationId xmlns:p14="http://schemas.microsoft.com/office/powerpoint/2010/main" val="958103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F5F22-C354-3B93-6D88-93A949C7E957}"/>
            </a:ext>
          </a:extLst>
        </p:cNvPr>
        <p:cNvGrpSpPr/>
        <p:nvPr/>
      </p:nvGrpSpPr>
      <p:grpSpPr>
        <a:xfrm>
          <a:off x="0" y="0"/>
          <a:ext cx="0" cy="0"/>
          <a:chOff x="0" y="0"/>
          <a:chExt cx="0" cy="0"/>
        </a:xfrm>
      </p:grpSpPr>
      <p:sp>
        <p:nvSpPr>
          <p:cNvPr id="3" name="AutoShape 2">
            <a:extLst>
              <a:ext uri="{FF2B5EF4-FFF2-40B4-BE49-F238E27FC236}">
                <a16:creationId xmlns:a16="http://schemas.microsoft.com/office/drawing/2014/main" id="{C18FF965-3704-532B-2A94-2C4A5EA26C7F}"/>
              </a:ext>
            </a:extLst>
          </p:cNvPr>
          <p:cNvSpPr>
            <a:spLocks noChangeAspect="1" noChangeArrowheads="1"/>
          </p:cNvSpPr>
          <p:nvPr/>
        </p:nvSpPr>
        <p:spPr bwMode="auto">
          <a:xfrm>
            <a:off x="3905250" y="3276600"/>
            <a:ext cx="2343150" cy="2343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23" name="Group 22">
            <a:extLst>
              <a:ext uri="{FF2B5EF4-FFF2-40B4-BE49-F238E27FC236}">
                <a16:creationId xmlns:a16="http://schemas.microsoft.com/office/drawing/2014/main" id="{CF858153-EEB5-EEE5-A356-5CE2D6E68AD1}"/>
              </a:ext>
            </a:extLst>
          </p:cNvPr>
          <p:cNvGrpSpPr/>
          <p:nvPr/>
        </p:nvGrpSpPr>
        <p:grpSpPr>
          <a:xfrm>
            <a:off x="1028363" y="174489"/>
            <a:ext cx="10135274" cy="6509022"/>
            <a:chOff x="774992" y="192944"/>
            <a:chExt cx="10135274" cy="6509022"/>
          </a:xfrm>
        </p:grpSpPr>
        <p:pic>
          <p:nvPicPr>
            <p:cNvPr id="14" name="Picture 13" descr="A graph of different colored rectangles&#10;&#10;Description automatically generated">
              <a:extLst>
                <a:ext uri="{FF2B5EF4-FFF2-40B4-BE49-F238E27FC236}">
                  <a16:creationId xmlns:a16="http://schemas.microsoft.com/office/drawing/2014/main" id="{39EF5494-C44A-36E0-1B11-CBE98EFBEFE3}"/>
                </a:ext>
              </a:extLst>
            </p:cNvPr>
            <p:cNvPicPr>
              <a:picLocks noChangeAspect="1"/>
            </p:cNvPicPr>
            <p:nvPr/>
          </p:nvPicPr>
          <p:blipFill>
            <a:blip r:embed="rId2"/>
            <a:stretch>
              <a:fillRect/>
            </a:stretch>
          </p:blipFill>
          <p:spPr>
            <a:xfrm>
              <a:off x="6096000" y="192944"/>
              <a:ext cx="4814266" cy="3236055"/>
            </a:xfrm>
            <a:prstGeom prst="rect">
              <a:avLst/>
            </a:prstGeom>
          </p:spPr>
        </p:pic>
        <p:pic>
          <p:nvPicPr>
            <p:cNvPr id="16" name="Picture 15" descr="A chart of different colors&#10;&#10;Description automatically generated">
              <a:extLst>
                <a:ext uri="{FF2B5EF4-FFF2-40B4-BE49-F238E27FC236}">
                  <a16:creationId xmlns:a16="http://schemas.microsoft.com/office/drawing/2014/main" id="{79FC312F-84CD-9E5B-20E9-7AB5ADC9709C}"/>
                </a:ext>
              </a:extLst>
            </p:cNvPr>
            <p:cNvPicPr>
              <a:picLocks noChangeAspect="1"/>
            </p:cNvPicPr>
            <p:nvPr/>
          </p:nvPicPr>
          <p:blipFill>
            <a:blip r:embed="rId3"/>
            <a:stretch>
              <a:fillRect/>
            </a:stretch>
          </p:blipFill>
          <p:spPr>
            <a:xfrm>
              <a:off x="774992" y="3465911"/>
              <a:ext cx="4814266" cy="3236055"/>
            </a:xfrm>
            <a:prstGeom prst="rect">
              <a:avLst/>
            </a:prstGeom>
          </p:spPr>
        </p:pic>
        <p:pic>
          <p:nvPicPr>
            <p:cNvPr id="18" name="Picture 17" descr="A chart of different colored rectangular shapes&#10;&#10;Description automatically generated">
              <a:extLst>
                <a:ext uri="{FF2B5EF4-FFF2-40B4-BE49-F238E27FC236}">
                  <a16:creationId xmlns:a16="http://schemas.microsoft.com/office/drawing/2014/main" id="{1A3FA5A1-571E-5E6E-4E27-EABF610DD8C4}"/>
                </a:ext>
              </a:extLst>
            </p:cNvPr>
            <p:cNvPicPr>
              <a:picLocks noChangeAspect="1"/>
            </p:cNvPicPr>
            <p:nvPr/>
          </p:nvPicPr>
          <p:blipFill>
            <a:blip r:embed="rId4"/>
            <a:stretch>
              <a:fillRect/>
            </a:stretch>
          </p:blipFill>
          <p:spPr>
            <a:xfrm>
              <a:off x="6096000" y="3465911"/>
              <a:ext cx="4814266" cy="3236055"/>
            </a:xfrm>
            <a:prstGeom prst="rect">
              <a:avLst/>
            </a:prstGeom>
          </p:spPr>
        </p:pic>
        <p:pic>
          <p:nvPicPr>
            <p:cNvPr id="20" name="Picture 19" descr="A chart of different colors&#10;&#10;Description automatically generated">
              <a:extLst>
                <a:ext uri="{FF2B5EF4-FFF2-40B4-BE49-F238E27FC236}">
                  <a16:creationId xmlns:a16="http://schemas.microsoft.com/office/drawing/2014/main" id="{9AFCE2A6-249B-2C1C-39BA-C3688354AA81}"/>
                </a:ext>
              </a:extLst>
            </p:cNvPr>
            <p:cNvPicPr>
              <a:picLocks noChangeAspect="1"/>
            </p:cNvPicPr>
            <p:nvPr/>
          </p:nvPicPr>
          <p:blipFill>
            <a:blip r:embed="rId5"/>
            <a:stretch>
              <a:fillRect/>
            </a:stretch>
          </p:blipFill>
          <p:spPr>
            <a:xfrm>
              <a:off x="774992" y="192944"/>
              <a:ext cx="4814266" cy="3236055"/>
            </a:xfrm>
            <a:prstGeom prst="rect">
              <a:avLst/>
            </a:prstGeom>
          </p:spPr>
        </p:pic>
      </p:grpSp>
    </p:spTree>
    <p:extLst>
      <p:ext uri="{BB962C8B-B14F-4D97-AF65-F5344CB8AC3E}">
        <p14:creationId xmlns:p14="http://schemas.microsoft.com/office/powerpoint/2010/main" val="3682208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09F40-3C39-5E49-B629-49201F4C6D3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988DB0D-4E2F-6911-D9D9-3B1869FF4362}"/>
              </a:ext>
            </a:extLst>
          </p:cNvPr>
          <p:cNvGrpSpPr/>
          <p:nvPr/>
        </p:nvGrpSpPr>
        <p:grpSpPr>
          <a:xfrm>
            <a:off x="1028363" y="433744"/>
            <a:ext cx="10135273" cy="5990511"/>
            <a:chOff x="1028363" y="209550"/>
            <a:chExt cx="10135273" cy="5990511"/>
          </a:xfrm>
        </p:grpSpPr>
        <p:grpSp>
          <p:nvGrpSpPr>
            <p:cNvPr id="11" name="Group 10">
              <a:extLst>
                <a:ext uri="{FF2B5EF4-FFF2-40B4-BE49-F238E27FC236}">
                  <a16:creationId xmlns:a16="http://schemas.microsoft.com/office/drawing/2014/main" id="{F897C6D3-7DBC-6092-506C-CE5A7F0BCA90}"/>
                </a:ext>
              </a:extLst>
            </p:cNvPr>
            <p:cNvGrpSpPr/>
            <p:nvPr/>
          </p:nvGrpSpPr>
          <p:grpSpPr>
            <a:xfrm>
              <a:off x="1028363" y="2964006"/>
              <a:ext cx="10135273" cy="3236055"/>
              <a:chOff x="774992" y="192944"/>
              <a:chExt cx="10135273" cy="3236055"/>
            </a:xfrm>
          </p:grpSpPr>
          <p:pic>
            <p:nvPicPr>
              <p:cNvPr id="12" name="Picture 11">
                <a:extLst>
                  <a:ext uri="{FF2B5EF4-FFF2-40B4-BE49-F238E27FC236}">
                    <a16:creationId xmlns:a16="http://schemas.microsoft.com/office/drawing/2014/main" id="{A5DD7724-6847-7766-1256-2E3A87415063}"/>
                  </a:ext>
                </a:extLst>
              </p:cNvPr>
              <p:cNvPicPr>
                <a:picLocks noChangeAspect="1"/>
              </p:cNvPicPr>
              <p:nvPr/>
            </p:nvPicPr>
            <p:blipFill>
              <a:blip r:embed="rId2"/>
              <a:srcRect/>
              <a:stretch/>
            </p:blipFill>
            <p:spPr>
              <a:xfrm>
                <a:off x="6096000" y="192944"/>
                <a:ext cx="4814265" cy="3236055"/>
              </a:xfrm>
              <a:prstGeom prst="rect">
                <a:avLst/>
              </a:prstGeom>
            </p:spPr>
          </p:pic>
          <p:pic>
            <p:nvPicPr>
              <p:cNvPr id="15" name="Picture 14">
                <a:extLst>
                  <a:ext uri="{FF2B5EF4-FFF2-40B4-BE49-F238E27FC236}">
                    <a16:creationId xmlns:a16="http://schemas.microsoft.com/office/drawing/2014/main" id="{20D93DA4-8874-D6EA-7D25-13805C766A1C}"/>
                  </a:ext>
                </a:extLst>
              </p:cNvPr>
              <p:cNvPicPr>
                <a:picLocks noChangeAspect="1"/>
              </p:cNvPicPr>
              <p:nvPr/>
            </p:nvPicPr>
            <p:blipFill>
              <a:blip r:embed="rId3"/>
              <a:srcRect/>
              <a:stretch/>
            </p:blipFill>
            <p:spPr>
              <a:xfrm>
                <a:off x="774992" y="192944"/>
                <a:ext cx="4814265" cy="3236055"/>
              </a:xfrm>
              <a:prstGeom prst="rect">
                <a:avLst/>
              </a:prstGeom>
            </p:spPr>
          </p:pic>
        </p:grpSp>
        <p:pic>
          <p:nvPicPr>
            <p:cNvPr id="17" name="Picture 16" descr="A screenshot of a computer&#10;&#10;Description automatically generated">
              <a:extLst>
                <a:ext uri="{FF2B5EF4-FFF2-40B4-BE49-F238E27FC236}">
                  <a16:creationId xmlns:a16="http://schemas.microsoft.com/office/drawing/2014/main" id="{17BC909F-C25C-AE16-50DC-252B1A249C58}"/>
                </a:ext>
              </a:extLst>
            </p:cNvPr>
            <p:cNvPicPr>
              <a:picLocks noChangeAspect="1"/>
            </p:cNvPicPr>
            <p:nvPr/>
          </p:nvPicPr>
          <p:blipFill>
            <a:blip r:embed="rId4"/>
            <a:stretch>
              <a:fillRect/>
            </a:stretch>
          </p:blipFill>
          <p:spPr>
            <a:xfrm>
              <a:off x="2042153" y="209550"/>
              <a:ext cx="7772400" cy="2649681"/>
            </a:xfrm>
            <a:prstGeom prst="rect">
              <a:avLst/>
            </a:prstGeom>
          </p:spPr>
        </p:pic>
      </p:grpSp>
    </p:spTree>
    <p:extLst>
      <p:ext uri="{BB962C8B-B14F-4D97-AF65-F5344CB8AC3E}">
        <p14:creationId xmlns:p14="http://schemas.microsoft.com/office/powerpoint/2010/main" val="794594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4985-0A08-4F81-B57A-F9BAE0F91D98}"/>
              </a:ext>
            </a:extLst>
          </p:cNvPr>
          <p:cNvSpPr>
            <a:spLocks noGrp="1"/>
          </p:cNvSpPr>
          <p:nvPr>
            <p:ph type="ctrTitle"/>
          </p:nvPr>
        </p:nvSpPr>
        <p:spPr/>
        <p:txBody>
          <a:bodyPr/>
          <a:lstStyle/>
          <a:p>
            <a:r>
              <a:rPr lang="en-US" b="1" dirty="0"/>
              <a:t>WORKOUT STUDIES</a:t>
            </a:r>
          </a:p>
        </p:txBody>
      </p:sp>
      <p:sp>
        <p:nvSpPr>
          <p:cNvPr id="3" name="Subtitle 2">
            <a:extLst>
              <a:ext uri="{FF2B5EF4-FFF2-40B4-BE49-F238E27FC236}">
                <a16:creationId xmlns:a16="http://schemas.microsoft.com/office/drawing/2014/main" id="{859A43A0-F907-B968-4CCB-0424A3BF01F5}"/>
              </a:ext>
            </a:extLst>
          </p:cNvPr>
          <p:cNvSpPr>
            <a:spLocks noGrp="1"/>
          </p:cNvSpPr>
          <p:nvPr>
            <p:ph type="subTitle" idx="1"/>
          </p:nvPr>
        </p:nvSpPr>
        <p:spPr/>
        <p:txBody>
          <a:bodyPr/>
          <a:lstStyle/>
          <a:p>
            <a:pPr algn="r"/>
            <a:r>
              <a:rPr lang="en-US" b="1" dirty="0"/>
              <a:t>Salimat Sofela</a:t>
            </a:r>
          </a:p>
        </p:txBody>
      </p:sp>
    </p:spTree>
    <p:extLst>
      <p:ext uri="{BB962C8B-B14F-4D97-AF65-F5344CB8AC3E}">
        <p14:creationId xmlns:p14="http://schemas.microsoft.com/office/powerpoint/2010/main" val="1428311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07C1-F086-6224-6C9C-8E2A63B39CF8}"/>
              </a:ext>
            </a:extLst>
          </p:cNvPr>
          <p:cNvSpPr>
            <a:spLocks noGrp="1"/>
          </p:cNvSpPr>
          <p:nvPr>
            <p:ph type="title"/>
          </p:nvPr>
        </p:nvSpPr>
        <p:spPr>
          <a:xfrm>
            <a:off x="838200" y="365126"/>
            <a:ext cx="10515600" cy="923848"/>
          </a:xfrm>
        </p:spPr>
        <p:txBody>
          <a:bodyPr>
            <a:normAutofit fontScale="90000"/>
          </a:bodyPr>
          <a:lstStyle/>
          <a:p>
            <a:r>
              <a:rPr lang="en-US"/>
              <a:t>Plot of Fat Percentage against Calories Burned</a:t>
            </a:r>
            <a:endParaRPr lang="en-US" dirty="0"/>
          </a:p>
        </p:txBody>
      </p:sp>
      <p:pic>
        <p:nvPicPr>
          <p:cNvPr id="10" name="Content Placeholder 9" descr="A graph showing a fat percentage&#10;&#10;Description automatically generated">
            <a:extLst>
              <a:ext uri="{FF2B5EF4-FFF2-40B4-BE49-F238E27FC236}">
                <a16:creationId xmlns:a16="http://schemas.microsoft.com/office/drawing/2014/main" id="{6F1CAB1C-4C06-D253-60BF-BAB45325CEE3}"/>
              </a:ext>
            </a:extLst>
          </p:cNvPr>
          <p:cNvPicPr>
            <a:picLocks noGrp="1" noChangeAspect="1"/>
          </p:cNvPicPr>
          <p:nvPr>
            <p:ph idx="1"/>
          </p:nvPr>
        </p:nvPicPr>
        <p:blipFill>
          <a:blip r:embed="rId2"/>
          <a:stretch>
            <a:fillRect/>
          </a:stretch>
        </p:blipFill>
        <p:spPr>
          <a:xfrm>
            <a:off x="5593766" y="1051020"/>
            <a:ext cx="5540448" cy="5540448"/>
          </a:xfrm>
        </p:spPr>
      </p:pic>
      <p:sp>
        <p:nvSpPr>
          <p:cNvPr id="16" name="Rectangle 15">
            <a:extLst>
              <a:ext uri="{FF2B5EF4-FFF2-40B4-BE49-F238E27FC236}">
                <a16:creationId xmlns:a16="http://schemas.microsoft.com/office/drawing/2014/main" id="{30BAABBE-F261-FCEE-95CA-C85253E70F77}"/>
              </a:ext>
            </a:extLst>
          </p:cNvPr>
          <p:cNvSpPr/>
          <p:nvPr/>
        </p:nvSpPr>
        <p:spPr>
          <a:xfrm>
            <a:off x="572877" y="1388125"/>
            <a:ext cx="4450815" cy="1828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There is negative correlation between fat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percentage and Calories burned. That 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higher the calories burned, the lesser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the amount of fat in the body.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183828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87DA6-8933-7801-AB5B-65F833D5DA2B}"/>
              </a:ext>
            </a:extLst>
          </p:cNvPr>
          <p:cNvSpPr>
            <a:spLocks noGrp="1"/>
          </p:cNvSpPr>
          <p:nvPr>
            <p:ph type="title"/>
          </p:nvPr>
        </p:nvSpPr>
        <p:spPr>
          <a:xfrm>
            <a:off x="838200" y="365125"/>
            <a:ext cx="10515600" cy="857747"/>
          </a:xfrm>
        </p:spPr>
        <p:txBody>
          <a:bodyPr/>
          <a:lstStyle/>
          <a:p>
            <a:r>
              <a:rPr lang="en-US" dirty="0"/>
              <a:t>Weight Vs Gender</a:t>
            </a:r>
          </a:p>
        </p:txBody>
      </p:sp>
      <p:sp>
        <p:nvSpPr>
          <p:cNvPr id="6" name="Rectangle 5">
            <a:extLst>
              <a:ext uri="{FF2B5EF4-FFF2-40B4-BE49-F238E27FC236}">
                <a16:creationId xmlns:a16="http://schemas.microsoft.com/office/drawing/2014/main" id="{6DF72041-D5B2-E315-F0DA-92D2A608F6BA}"/>
              </a:ext>
            </a:extLst>
          </p:cNvPr>
          <p:cNvSpPr/>
          <p:nvPr/>
        </p:nvSpPr>
        <p:spPr>
          <a:xfrm>
            <a:off x="415636" y="1222872"/>
            <a:ext cx="4613564" cy="25779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Aptos" panose="02110004020202020204"/>
                <a:ea typeface="+mn-ea"/>
                <a:cs typeface="+mn-cs"/>
              </a:rPr>
              <a:t>This is a t- test of the distribution of weight between the male and female gender that goes to the gym. The weight of male gender is significantly higher than the female.</a:t>
            </a:r>
          </a:p>
        </p:txBody>
      </p:sp>
      <p:pic>
        <p:nvPicPr>
          <p:cNvPr id="14" name="Content Placeholder 13" descr="A diagram of a weight distribution by gender&#10;&#10;Description automatically generated">
            <a:extLst>
              <a:ext uri="{FF2B5EF4-FFF2-40B4-BE49-F238E27FC236}">
                <a16:creationId xmlns:a16="http://schemas.microsoft.com/office/drawing/2014/main" id="{AC53B36D-83E9-6049-068A-B9F54EFD708B}"/>
              </a:ext>
            </a:extLst>
          </p:cNvPr>
          <p:cNvPicPr>
            <a:picLocks noGrp="1" noChangeAspect="1"/>
          </p:cNvPicPr>
          <p:nvPr>
            <p:ph idx="1"/>
          </p:nvPr>
        </p:nvPicPr>
        <p:blipFill>
          <a:blip r:embed="rId2"/>
          <a:stretch>
            <a:fillRect/>
          </a:stretch>
        </p:blipFill>
        <p:spPr>
          <a:xfrm>
            <a:off x="5451764" y="1145410"/>
            <a:ext cx="5119688" cy="5119688"/>
          </a:xfrm>
        </p:spPr>
      </p:pic>
    </p:spTree>
    <p:extLst>
      <p:ext uri="{BB962C8B-B14F-4D97-AF65-F5344CB8AC3E}">
        <p14:creationId xmlns:p14="http://schemas.microsoft.com/office/powerpoint/2010/main" val="101480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FA60-8EF1-7988-33E4-C75A34BE01D9}"/>
              </a:ext>
            </a:extLst>
          </p:cNvPr>
          <p:cNvSpPr>
            <a:spLocks noGrp="1"/>
          </p:cNvSpPr>
          <p:nvPr>
            <p:ph type="title"/>
          </p:nvPr>
        </p:nvSpPr>
        <p:spPr/>
        <p:txBody>
          <a:bodyPr/>
          <a:lstStyle/>
          <a:p>
            <a:r>
              <a:rPr lang="en-US" dirty="0"/>
              <a:t>Distribution of Calories by Restaurant</a:t>
            </a:r>
          </a:p>
        </p:txBody>
      </p:sp>
      <p:pic>
        <p:nvPicPr>
          <p:cNvPr id="9" name="Content Placeholder 8" descr="A graph of calories by restaurant&#10;&#10;Description automatically generated">
            <a:extLst>
              <a:ext uri="{FF2B5EF4-FFF2-40B4-BE49-F238E27FC236}">
                <a16:creationId xmlns:a16="http://schemas.microsoft.com/office/drawing/2014/main" id="{969E72C6-67E8-E677-A601-E6453973B849}"/>
              </a:ext>
            </a:extLst>
          </p:cNvPr>
          <p:cNvPicPr>
            <a:picLocks noGrp="1" noChangeAspect="1"/>
          </p:cNvPicPr>
          <p:nvPr>
            <p:ph idx="1"/>
          </p:nvPr>
        </p:nvPicPr>
        <p:blipFill>
          <a:blip r:embed="rId2"/>
          <a:stretch>
            <a:fillRect/>
          </a:stretch>
        </p:blipFill>
        <p:spPr>
          <a:xfrm>
            <a:off x="838199" y="1472195"/>
            <a:ext cx="8352295" cy="5119537"/>
          </a:xfrm>
        </p:spPr>
      </p:pic>
    </p:spTree>
    <p:extLst>
      <p:ext uri="{BB962C8B-B14F-4D97-AF65-F5344CB8AC3E}">
        <p14:creationId xmlns:p14="http://schemas.microsoft.com/office/powerpoint/2010/main" val="42829025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A9EA7-4019-71C9-CDF2-896CFF3662E7}"/>
              </a:ext>
            </a:extLst>
          </p:cNvPr>
          <p:cNvSpPr>
            <a:spLocks noGrp="1"/>
          </p:cNvSpPr>
          <p:nvPr>
            <p:ph type="title"/>
          </p:nvPr>
        </p:nvSpPr>
        <p:spPr>
          <a:xfrm>
            <a:off x="838200" y="365126"/>
            <a:ext cx="10515600" cy="912832"/>
          </a:xfrm>
        </p:spPr>
        <p:txBody>
          <a:bodyPr>
            <a:normAutofit fontScale="90000"/>
          </a:bodyPr>
          <a:lstStyle/>
          <a:p>
            <a:r>
              <a:rPr lang="en-US" dirty="0"/>
              <a:t>Plot of Fat Percentage against Workout Frequency </a:t>
            </a:r>
          </a:p>
        </p:txBody>
      </p:sp>
      <p:pic>
        <p:nvPicPr>
          <p:cNvPr id="9" name="Content Placeholder 8" descr="A graph of a person and person&#10;&#10;Description automatically generated">
            <a:extLst>
              <a:ext uri="{FF2B5EF4-FFF2-40B4-BE49-F238E27FC236}">
                <a16:creationId xmlns:a16="http://schemas.microsoft.com/office/drawing/2014/main" id="{6981ECCA-9627-648F-D88C-1A1B52C549F7}"/>
              </a:ext>
            </a:extLst>
          </p:cNvPr>
          <p:cNvPicPr>
            <a:picLocks noGrp="1" noChangeAspect="1"/>
          </p:cNvPicPr>
          <p:nvPr>
            <p:ph idx="1"/>
          </p:nvPr>
        </p:nvPicPr>
        <p:blipFill>
          <a:blip r:embed="rId2"/>
          <a:stretch>
            <a:fillRect/>
          </a:stretch>
        </p:blipFill>
        <p:spPr>
          <a:xfrm>
            <a:off x="6454775" y="1277958"/>
            <a:ext cx="4899025" cy="4899025"/>
          </a:xfrm>
        </p:spPr>
      </p:pic>
      <p:sp>
        <p:nvSpPr>
          <p:cNvPr id="13" name="Rectangle 12">
            <a:extLst>
              <a:ext uri="{FF2B5EF4-FFF2-40B4-BE49-F238E27FC236}">
                <a16:creationId xmlns:a16="http://schemas.microsoft.com/office/drawing/2014/main" id="{D5E776FE-E505-6CB3-B44E-FAD6320D5FB6}"/>
              </a:ext>
            </a:extLst>
          </p:cNvPr>
          <p:cNvSpPr/>
          <p:nvPr/>
        </p:nvSpPr>
        <p:spPr>
          <a:xfrm>
            <a:off x="638978" y="1520328"/>
            <a:ext cx="5457022" cy="222540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Anova analysis of the effect of the fat percentage in male and female relative to the amount of days in a week dedicated to working out . The result shows that fat percentage reduces as workout frequency increases. A stronger effect is seen when you spend more than 3 days in a week.</a:t>
            </a:r>
          </a:p>
        </p:txBody>
      </p:sp>
    </p:spTree>
    <p:extLst>
      <p:ext uri="{BB962C8B-B14F-4D97-AF65-F5344CB8AC3E}">
        <p14:creationId xmlns:p14="http://schemas.microsoft.com/office/powerpoint/2010/main" val="1601722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0524A-52D3-00AA-053A-EC95CCDC8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C78243-FA31-0517-B3DF-8CD436EE4A09}"/>
              </a:ext>
            </a:extLst>
          </p:cNvPr>
          <p:cNvSpPr>
            <a:spLocks noGrp="1"/>
          </p:cNvSpPr>
          <p:nvPr>
            <p:ph type="title"/>
          </p:nvPr>
        </p:nvSpPr>
        <p:spPr>
          <a:xfrm>
            <a:off x="838200" y="365126"/>
            <a:ext cx="10515600" cy="912832"/>
          </a:xfrm>
        </p:spPr>
        <p:txBody>
          <a:bodyPr>
            <a:normAutofit fontScale="90000"/>
          </a:bodyPr>
          <a:lstStyle/>
          <a:p>
            <a:r>
              <a:rPr lang="en-US" dirty="0"/>
              <a:t>Plot of Fat Percentage against Experience Level </a:t>
            </a:r>
          </a:p>
        </p:txBody>
      </p:sp>
      <p:sp>
        <p:nvSpPr>
          <p:cNvPr id="13" name="Rectangle 12">
            <a:extLst>
              <a:ext uri="{FF2B5EF4-FFF2-40B4-BE49-F238E27FC236}">
                <a16:creationId xmlns:a16="http://schemas.microsoft.com/office/drawing/2014/main" id="{B9E77E36-93CD-7736-4EC7-601242429110}"/>
              </a:ext>
            </a:extLst>
          </p:cNvPr>
          <p:cNvSpPr/>
          <p:nvPr/>
        </p:nvSpPr>
        <p:spPr>
          <a:xfrm>
            <a:off x="638978" y="1520328"/>
            <a:ext cx="5457022" cy="222540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Anova analysis of the effect of the fat percentage in male and female relative to the experience level of the individual. The result shows that there is significant decrease in fat percentage in gym members with more experience on how to perform exercises. </a:t>
            </a:r>
          </a:p>
        </p:txBody>
      </p:sp>
      <p:pic>
        <p:nvPicPr>
          <p:cNvPr id="6" name="Content Placeholder 5" descr="A graph with different colored squares&#10;&#10;Description automatically generated">
            <a:extLst>
              <a:ext uri="{FF2B5EF4-FFF2-40B4-BE49-F238E27FC236}">
                <a16:creationId xmlns:a16="http://schemas.microsoft.com/office/drawing/2014/main" id="{3B8A46FD-AC19-61A4-4662-61749350D111}"/>
              </a:ext>
            </a:extLst>
          </p:cNvPr>
          <p:cNvPicPr>
            <a:picLocks noGrp="1" noChangeAspect="1"/>
          </p:cNvPicPr>
          <p:nvPr>
            <p:ph idx="1"/>
          </p:nvPr>
        </p:nvPicPr>
        <p:blipFill>
          <a:blip r:embed="rId2"/>
          <a:stretch>
            <a:fillRect/>
          </a:stretch>
        </p:blipFill>
        <p:spPr>
          <a:xfrm>
            <a:off x="6518058" y="1277958"/>
            <a:ext cx="4351338" cy="4643446"/>
          </a:xfrm>
        </p:spPr>
      </p:pic>
    </p:spTree>
    <p:extLst>
      <p:ext uri="{BB962C8B-B14F-4D97-AF65-F5344CB8AC3E}">
        <p14:creationId xmlns:p14="http://schemas.microsoft.com/office/powerpoint/2010/main" val="1036377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F478-80A0-4BA3-E355-907D6EFDAA48}"/>
              </a:ext>
            </a:extLst>
          </p:cNvPr>
          <p:cNvSpPr>
            <a:spLocks noGrp="1"/>
          </p:cNvSpPr>
          <p:nvPr>
            <p:ph type="title"/>
          </p:nvPr>
        </p:nvSpPr>
        <p:spPr>
          <a:xfrm>
            <a:off x="838200" y="365126"/>
            <a:ext cx="10515600" cy="659443"/>
          </a:xfrm>
          <a:ln>
            <a:noFill/>
          </a:ln>
        </p:spPr>
        <p:txBody>
          <a:bodyPr>
            <a:normAutofit fontScale="90000"/>
          </a:bodyPr>
          <a:lstStyle/>
          <a:p>
            <a:r>
              <a:rPr lang="en-US" dirty="0"/>
              <a:t>Effect of Workout in different Workout Types</a:t>
            </a:r>
          </a:p>
        </p:txBody>
      </p:sp>
      <p:sp>
        <p:nvSpPr>
          <p:cNvPr id="6" name="Rectangle 5">
            <a:extLst>
              <a:ext uri="{FF2B5EF4-FFF2-40B4-BE49-F238E27FC236}">
                <a16:creationId xmlns:a16="http://schemas.microsoft.com/office/drawing/2014/main" id="{ED03BD2E-B57D-0054-95C0-D3D0280473C8}"/>
              </a:ext>
            </a:extLst>
          </p:cNvPr>
          <p:cNvSpPr/>
          <p:nvPr/>
        </p:nvSpPr>
        <p:spPr>
          <a:xfrm>
            <a:off x="7094863" y="1564395"/>
            <a:ext cx="4891489" cy="29745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 greater result is seen in members that perform the  HIIT (High-Intensity Interval Training) type of exercise. We can therefore conclude that HIIT helps burn more calories and boost metabolism better compared to the other types of exercises.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Also, no significant differences were observed in heart rate across the different workout types. This suggests that all the exercises studied are effective for maintaining cardiovascular health.</a:t>
            </a:r>
          </a:p>
        </p:txBody>
      </p:sp>
      <p:pic>
        <p:nvPicPr>
          <p:cNvPr id="10" name="Content Placeholder 9" descr="A white card with black text&#10;&#10;Description automatically generated">
            <a:extLst>
              <a:ext uri="{FF2B5EF4-FFF2-40B4-BE49-F238E27FC236}">
                <a16:creationId xmlns:a16="http://schemas.microsoft.com/office/drawing/2014/main" id="{CEC4F22F-ED22-413C-00C8-48C73B182B1B}"/>
              </a:ext>
            </a:extLst>
          </p:cNvPr>
          <p:cNvPicPr>
            <a:picLocks noGrp="1" noChangeAspect="1"/>
          </p:cNvPicPr>
          <p:nvPr>
            <p:ph idx="1"/>
          </p:nvPr>
        </p:nvPicPr>
        <p:blipFill>
          <a:blip r:embed="rId2"/>
          <a:stretch>
            <a:fillRect/>
          </a:stretch>
        </p:blipFill>
        <p:spPr>
          <a:xfrm>
            <a:off x="509423" y="1649968"/>
            <a:ext cx="6585440" cy="4012702"/>
          </a:xfrm>
        </p:spPr>
      </p:pic>
    </p:spTree>
    <p:extLst>
      <p:ext uri="{BB962C8B-B14F-4D97-AF65-F5344CB8AC3E}">
        <p14:creationId xmlns:p14="http://schemas.microsoft.com/office/powerpoint/2010/main" val="709198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5BF94-52F3-2F59-B3C7-7E012C572D68}"/>
              </a:ext>
            </a:extLst>
          </p:cNvPr>
          <p:cNvSpPr>
            <a:spLocks noGrp="1"/>
          </p:cNvSpPr>
          <p:nvPr>
            <p:ph type="title"/>
          </p:nvPr>
        </p:nvSpPr>
        <p:spPr/>
        <p:txBody>
          <a:bodyPr/>
          <a:lstStyle/>
          <a:p>
            <a:r>
              <a:rPr lang="en-US" dirty="0"/>
              <a:t>Nutrition Parameters by Restaurant</a:t>
            </a:r>
          </a:p>
        </p:txBody>
      </p:sp>
      <p:pic>
        <p:nvPicPr>
          <p:cNvPr id="5" name="Content Placeholder 4" descr="A table with numbers and a number of fats&#10;&#10;Description automatically generated">
            <a:extLst>
              <a:ext uri="{FF2B5EF4-FFF2-40B4-BE49-F238E27FC236}">
                <a16:creationId xmlns:a16="http://schemas.microsoft.com/office/drawing/2014/main" id="{7D7D64AF-3874-54C0-459D-317E83E2F84E}"/>
              </a:ext>
            </a:extLst>
          </p:cNvPr>
          <p:cNvPicPr>
            <a:picLocks noGrp="1" noChangeAspect="1"/>
          </p:cNvPicPr>
          <p:nvPr>
            <p:ph idx="1"/>
          </p:nvPr>
        </p:nvPicPr>
        <p:blipFill>
          <a:blip r:embed="rId2"/>
          <a:stretch>
            <a:fillRect/>
          </a:stretch>
        </p:blipFill>
        <p:spPr>
          <a:xfrm>
            <a:off x="1003300" y="1690688"/>
            <a:ext cx="10185400" cy="3162300"/>
          </a:xfrm>
        </p:spPr>
      </p:pic>
      <p:sp>
        <p:nvSpPr>
          <p:cNvPr id="6" name="TextBox 5">
            <a:extLst>
              <a:ext uri="{FF2B5EF4-FFF2-40B4-BE49-F238E27FC236}">
                <a16:creationId xmlns:a16="http://schemas.microsoft.com/office/drawing/2014/main" id="{84E29E21-7EF8-E7C9-3570-7E1F4ED93CAF}"/>
              </a:ext>
            </a:extLst>
          </p:cNvPr>
          <p:cNvSpPr txBox="1"/>
          <p:nvPr/>
        </p:nvSpPr>
        <p:spPr>
          <a:xfrm>
            <a:off x="1003300" y="5300421"/>
            <a:ext cx="9235914" cy="369332"/>
          </a:xfrm>
          <a:prstGeom prst="rect">
            <a:avLst/>
          </a:prstGeom>
          <a:noFill/>
        </p:spPr>
        <p:txBody>
          <a:bodyPr wrap="square" rtlCol="0">
            <a:spAutoFit/>
          </a:bodyPr>
          <a:lstStyle/>
          <a:p>
            <a:r>
              <a:rPr lang="en-US" dirty="0"/>
              <a:t>Can we determine which restaurant is healthier than the other by looking at these parameters? </a:t>
            </a:r>
          </a:p>
        </p:txBody>
      </p:sp>
    </p:spTree>
    <p:extLst>
      <p:ext uri="{BB962C8B-B14F-4D97-AF65-F5344CB8AC3E}">
        <p14:creationId xmlns:p14="http://schemas.microsoft.com/office/powerpoint/2010/main" val="3114035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D5BB-D85C-CE13-78E0-EE323CBEFB14}"/>
              </a:ext>
            </a:extLst>
          </p:cNvPr>
          <p:cNvSpPr>
            <a:spLocks noGrp="1"/>
          </p:cNvSpPr>
          <p:nvPr>
            <p:ph type="title"/>
          </p:nvPr>
        </p:nvSpPr>
        <p:spPr/>
        <p:txBody>
          <a:bodyPr/>
          <a:lstStyle/>
          <a:p>
            <a:r>
              <a:rPr lang="en-US" dirty="0"/>
              <a:t>Restaurants by Food Categories</a:t>
            </a:r>
          </a:p>
        </p:txBody>
      </p:sp>
      <p:pic>
        <p:nvPicPr>
          <p:cNvPr id="5" name="Content Placeholder 4" descr="A screenshot of a menu&#10;&#10;Description automatically generated">
            <a:extLst>
              <a:ext uri="{FF2B5EF4-FFF2-40B4-BE49-F238E27FC236}">
                <a16:creationId xmlns:a16="http://schemas.microsoft.com/office/drawing/2014/main" id="{00724311-C433-3413-D1C8-C045C586F424}"/>
              </a:ext>
            </a:extLst>
          </p:cNvPr>
          <p:cNvPicPr>
            <a:picLocks noGrp="1" noChangeAspect="1"/>
          </p:cNvPicPr>
          <p:nvPr>
            <p:ph idx="1"/>
          </p:nvPr>
        </p:nvPicPr>
        <p:blipFill>
          <a:blip r:embed="rId2"/>
          <a:srcRect l="4321" t="3991" r="6086" b="28693"/>
          <a:stretch/>
        </p:blipFill>
        <p:spPr>
          <a:xfrm>
            <a:off x="1821584" y="1999281"/>
            <a:ext cx="8548832" cy="4153546"/>
          </a:xfrm>
        </p:spPr>
      </p:pic>
    </p:spTree>
    <p:extLst>
      <p:ext uri="{BB962C8B-B14F-4D97-AF65-F5344CB8AC3E}">
        <p14:creationId xmlns:p14="http://schemas.microsoft.com/office/powerpoint/2010/main" val="1027696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81</TotalTime>
  <Words>1175</Words>
  <Application>Microsoft Macintosh PowerPoint</Application>
  <PresentationFormat>Widescreen</PresentationFormat>
  <Paragraphs>219</Paragraphs>
  <Slides>72</Slides>
  <Notes>11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72</vt:i4>
      </vt:variant>
    </vt:vector>
  </HeadingPairs>
  <TitlesOfParts>
    <vt:vector size="86" baseType="lpstr">
      <vt:lpstr>NanumGothic</vt:lpstr>
      <vt:lpstr>__Inter_d65c78</vt:lpstr>
      <vt:lpstr>Aptos</vt:lpstr>
      <vt:lpstr>Aptos Display</vt:lpstr>
      <vt:lpstr>Arial</vt:lpstr>
      <vt:lpstr>Calibri</vt:lpstr>
      <vt:lpstr>Cambria</vt:lpstr>
      <vt:lpstr>Helvetica</vt:lpstr>
      <vt:lpstr>Lucida Console</vt:lpstr>
      <vt:lpstr>Tahoma</vt:lpstr>
      <vt:lpstr>Wingdings</vt:lpstr>
      <vt:lpstr>Office Theme</vt:lpstr>
      <vt:lpstr>1_Office Theme</vt:lpstr>
      <vt:lpstr>2_office theme</vt:lpstr>
      <vt:lpstr>PowerPoint Presentation</vt:lpstr>
      <vt:lpstr>PowerPoint Presentation</vt:lpstr>
      <vt:lpstr>Nutrition of Fast-Food Restaurants</vt:lpstr>
      <vt:lpstr>Overview of the Table</vt:lpstr>
      <vt:lpstr>FlowChart</vt:lpstr>
      <vt:lpstr>FlowChart</vt:lpstr>
      <vt:lpstr>Distribution of Calories by Restaurant</vt:lpstr>
      <vt:lpstr>Nutrition Parameters by Restaurant</vt:lpstr>
      <vt:lpstr>Restaurants by Food Categories</vt:lpstr>
      <vt:lpstr>Distribution of Calories for Entrees by Restaurant</vt:lpstr>
      <vt:lpstr>FlowChart</vt:lpstr>
      <vt:lpstr>Correlations! </vt:lpstr>
      <vt:lpstr>Entrees vs. Salad </vt:lpstr>
      <vt:lpstr>Linear Regression! </vt:lpstr>
      <vt:lpstr>Fitted Plot! </vt:lpstr>
      <vt:lpstr>Thank you!</vt:lpstr>
      <vt:lpstr>Pet Classifier Tonnar Castellano</vt:lpstr>
      <vt:lpstr>Motivation</vt:lpstr>
      <vt:lpstr>Dataset</vt:lpstr>
      <vt:lpstr>Results</vt:lpstr>
      <vt:lpstr>Tightening the Standards: Decades of Ozone Compliance Trends</vt:lpstr>
      <vt:lpstr>Insights into Ozone Trends: Statistical and Percentage Analysis</vt:lpstr>
      <vt:lpstr>Ozone Trends: Standards Over Time and Basin-Level Comparisons</vt:lpstr>
      <vt:lpstr>PowerPoint Presentation</vt:lpstr>
      <vt:lpstr>Microplastics in the Thames River</vt:lpstr>
      <vt:lpstr>PowerPoint Presentation</vt:lpstr>
      <vt:lpstr>PowerPoint Presentation</vt:lpstr>
      <vt:lpstr>PowerPoint Presentation</vt:lpstr>
      <vt:lpstr>PowerPoint Presentation</vt:lpstr>
      <vt:lpstr>Factors that Impact Student Performance on Exams</vt:lpstr>
      <vt:lpstr>Factors that Impact Student Performance on Exams</vt:lpstr>
      <vt:lpstr>Factors that did not affect exam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of Ligation Binding Sequences for two RNAseq Probe sets</vt:lpstr>
      <vt:lpstr>PowerPoint Presentation</vt:lpstr>
      <vt:lpstr>Preliminary Neural Cell Type Targeting for Small Molecule Screening</vt:lpstr>
      <vt:lpstr>PowerPoint Presentation</vt:lpstr>
      <vt:lpstr>PowerPoint Presentation</vt:lpstr>
      <vt:lpstr>PowerPoint Presentation</vt:lpstr>
      <vt:lpstr>PowerPoint Presentation</vt:lpstr>
      <vt:lpstr>PowerPoint Presentation</vt:lpstr>
      <vt:lpstr>PowerPoint Presentation</vt:lpstr>
      <vt:lpstr>Predicting Diabetes Outcome using Health Metrics from the Pima Indians Diabetes Dataset</vt:lpstr>
      <vt:lpstr>Pima Indians Diabetes Dataset</vt:lpstr>
      <vt:lpstr>Model Development</vt:lpstr>
      <vt:lpstr>Logistic Regression Model Outcome</vt:lpstr>
      <vt:lpstr>Data Analysis Project </vt:lpstr>
      <vt:lpstr>Background </vt:lpstr>
      <vt:lpstr>PowerPoint Presentation</vt:lpstr>
      <vt:lpstr>Analysis of Mental Health and Technology Usage (Kaggle Dataset)</vt:lpstr>
      <vt:lpstr>PowerPoint Presentation</vt:lpstr>
      <vt:lpstr>PowerPoint Presentation</vt:lpstr>
      <vt:lpstr>WORKOUT STUDIES</vt:lpstr>
      <vt:lpstr>Plot of Fat Percentage against Calories Burned</vt:lpstr>
      <vt:lpstr>Weight Vs Gender</vt:lpstr>
      <vt:lpstr>Plot of Fat Percentage against Workout Frequency </vt:lpstr>
      <vt:lpstr>Plot of Fat Percentage against Experience Level </vt:lpstr>
      <vt:lpstr>Effect of Workout in different Workout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Borycz, Joshua D</dc:creator>
  <cp:lastModifiedBy>Borycz, Joshua D</cp:lastModifiedBy>
  <cp:revision>10</cp:revision>
  <dcterms:created xsi:type="dcterms:W3CDTF">2024-11-26T16:59:54Z</dcterms:created>
  <dcterms:modified xsi:type="dcterms:W3CDTF">2024-12-05T00:28:46Z</dcterms:modified>
</cp:coreProperties>
</file>